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67" r:id="rId3"/>
  </p:sldMasterIdLst>
  <p:notesMasterIdLst>
    <p:notesMasterId r:id="rId33"/>
  </p:notesMasterIdLst>
  <p:sldIdLst>
    <p:sldId id="257" r:id="rId4"/>
    <p:sldId id="259" r:id="rId5"/>
    <p:sldId id="290" r:id="rId6"/>
    <p:sldId id="291" r:id="rId7"/>
    <p:sldId id="266" r:id="rId8"/>
    <p:sldId id="258" r:id="rId9"/>
    <p:sldId id="260" r:id="rId10"/>
    <p:sldId id="262" r:id="rId11"/>
    <p:sldId id="288" r:id="rId12"/>
    <p:sldId id="289" r:id="rId13"/>
    <p:sldId id="263" r:id="rId14"/>
    <p:sldId id="267" r:id="rId15"/>
    <p:sldId id="264" r:id="rId16"/>
    <p:sldId id="278" r:id="rId17"/>
    <p:sldId id="285" r:id="rId18"/>
    <p:sldId id="286" r:id="rId19"/>
    <p:sldId id="268" r:id="rId20"/>
    <p:sldId id="270" r:id="rId21"/>
    <p:sldId id="269" r:id="rId22"/>
    <p:sldId id="273" r:id="rId23"/>
    <p:sldId id="274" r:id="rId24"/>
    <p:sldId id="275" r:id="rId25"/>
    <p:sldId id="272" r:id="rId26"/>
    <p:sldId id="280" r:id="rId27"/>
    <p:sldId id="276" r:id="rId28"/>
    <p:sldId id="282" r:id="rId29"/>
    <p:sldId id="277" r:id="rId30"/>
    <p:sldId id="283" r:id="rId31"/>
    <p:sldId id="28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5B450061-34CD-4D38-B772-94CDBAF68D27}">
          <p14:sldIdLst>
            <p14:sldId id="257"/>
          </p14:sldIdLst>
        </p14:section>
        <p14:section name="목차" id="{2D113F24-AA7D-4AF1-A53F-F24BA445E263}">
          <p14:sldIdLst>
            <p14:sldId id="259"/>
            <p14:sldId id="290"/>
            <p14:sldId id="291"/>
          </p14:sldIdLst>
        </p14:section>
        <p14:section name="01 기획" id="{385B910F-A1D7-4115-8324-EB737B2868C2}">
          <p14:sldIdLst>
            <p14:sldId id="266"/>
            <p14:sldId id="258"/>
            <p14:sldId id="260"/>
            <p14:sldId id="262"/>
            <p14:sldId id="288"/>
            <p14:sldId id="289"/>
            <p14:sldId id="263"/>
          </p14:sldIdLst>
        </p14:section>
        <p14:section name="02 과정" id="{DDDA108A-7F0F-4862-823E-1AC4B54AB8F7}">
          <p14:sldIdLst>
            <p14:sldId id="267"/>
            <p14:sldId id="264"/>
            <p14:sldId id="278"/>
            <p14:sldId id="285"/>
            <p14:sldId id="286"/>
            <p14:sldId id="268"/>
            <p14:sldId id="270"/>
            <p14:sldId id="269"/>
            <p14:sldId id="273"/>
            <p14:sldId id="274"/>
            <p14:sldId id="275"/>
            <p14:sldId id="272"/>
          </p14:sldIdLst>
        </p14:section>
        <p14:section name="03 구현" id="{C1E6CB5C-76DC-4C6A-9491-2326D2EF242F}">
          <p14:sldIdLst>
            <p14:sldId id="280"/>
            <p14:sldId id="276"/>
          </p14:sldIdLst>
        </p14:section>
        <p14:section name="04 회고 및 차후 계획" id="{C6BBDE53-1E65-4B50-BD39-261654F86827}">
          <p14:sldIdLst>
            <p14:sldId id="282"/>
            <p14:sldId id="277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pos="420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효원" initials="신" lastIdx="1" clrIdx="0">
    <p:extLst>
      <p:ext uri="{19B8F6BF-5375-455C-9EA6-DF929625EA0E}">
        <p15:presenceInfo xmlns:p15="http://schemas.microsoft.com/office/powerpoint/2012/main" userId="신효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6F6"/>
    <a:srgbClr val="FCFCFD"/>
    <a:srgbClr val="767171"/>
    <a:srgbClr val="8B8B8B"/>
    <a:srgbClr val="8BBAFF"/>
    <a:srgbClr val="579BFF"/>
    <a:srgbClr val="59A8F8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70" y="108"/>
      </p:cViewPr>
      <p:guideLst>
        <p:guide pos="420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퍼센트</c:v>
                </c:pt>
              </c:strCache>
            </c:strRef>
          </c:tx>
          <c:spPr>
            <a:solidFill>
              <a:srgbClr val="58A6F6"/>
            </a:solidFill>
            <a:ln w="63500">
              <a:solidFill>
                <a:schemeClr val="bg1"/>
              </a:solidFill>
            </a:ln>
            <a:effectLst/>
          </c:spPr>
          <c:dPt>
            <c:idx val="0"/>
            <c:bubble3D val="0"/>
            <c:spPr>
              <a:solidFill>
                <a:srgbClr val="58A6F6"/>
              </a:solidFill>
              <a:ln w="635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08-4A4E-91BC-D8057177DD7B}"/>
              </c:ext>
            </c:extLst>
          </c:dPt>
          <c:dPt>
            <c:idx val="1"/>
            <c:bubble3D val="0"/>
            <c:spPr>
              <a:solidFill>
                <a:srgbClr val="58A6F6"/>
              </a:solidFill>
              <a:ln w="635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E08-4A4E-91BC-D8057177DD7B}"/>
              </c:ext>
            </c:extLst>
          </c:dPt>
          <c:dPt>
            <c:idx val="2"/>
            <c:bubble3D val="0"/>
            <c:spPr>
              <a:solidFill>
                <a:srgbClr val="58A6F6"/>
              </a:solidFill>
              <a:ln w="635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08-4A4E-91BC-D8057177DD7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CD8C13A-E069-47FA-9CB6-477DE761790F}" type="CATEGORYNAME">
                      <a:rPr lang="ko-KR" altLang="en-US" sz="1700"/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DF20B627-B7A3-442D-89B1-4E00EF37C8E5}" type="CELLREF">
                      <a:rPr lang="ko-KR" altLang="en-US" baseline="0" smtClean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pPr/>
                      <a:t>[CELLREF]</a:t>
                    </a:fld>
                    <a:endParaRPr lang="ko-KR" altLang="en-US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{DF20B627-B7A3-442D-89B1-4E00EF37C8E5}</c15:txfldGUID>
                      <c15:f>Sheet1!$C$2</c15:f>
                      <c15:dlblFieldTableCache>
                        <c:ptCount val="1"/>
                        <c:pt idx="0">
                          <c:v>스포츠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4-FE08-4A4E-91BC-D8057177DD7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8516E91-3048-4889-B617-EBA721628A63}" type="CATEGORYNAME">
                      <a:rPr lang="ko-KR" altLang="en-US" sz="1700"/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C0A72EA1-0452-49F4-995B-2229A467927C}" type="CELLREF">
                      <a:rPr lang="ko-KR" altLang="en-US" baseline="0" smtClean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pPr/>
                      <a:t>[CELLREF]</a:t>
                    </a:fld>
                    <a:endParaRPr lang="ko-KR" altLang="en-US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{C0A72EA1-0452-49F4-995B-2229A467927C}</c15:txfldGUID>
                      <c15:f>Sheet1!$C$3</c15:f>
                      <c15:dlblFieldTableCache>
                        <c:ptCount val="1"/>
                        <c:pt idx="0">
                          <c:v>패션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5-FE08-4A4E-91BC-D8057177DD7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2B38D06-E5D7-4FED-B01E-59CF4C3F4B62}" type="CATEGORYNAME">
                      <a:rPr lang="ko-KR" altLang="en-US" sz="1700" smtClean="0"/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B89AEF89-D10B-4F48-A40C-9CFF5F2DFC97}" type="CELLREF">
                      <a:rPr lang="ko-KR" altLang="en-US" baseline="0" smtClean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pPr/>
                      <a:t>[CELLREF]</a:t>
                    </a:fld>
                    <a:endParaRPr lang="ko-KR" altLang="en-US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98172600676658"/>
                      <c:h val="0.22230466607779845"/>
                    </c:manualLayout>
                  </c15:layout>
                  <c15:dlblFieldTable>
                    <c15:dlblFTEntry>
                      <c15:txfldGUID>{B89AEF89-D10B-4F48-A40C-9CFF5F2DFC97}</c15:txfldGUID>
                      <c15:f>Sheet1!$C$4</c15:f>
                      <c15:dlblFieldTableCache>
                        <c:ptCount val="1"/>
                        <c:pt idx="0">
                          <c:v>영화 및 음악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FE08-4A4E-91BC-D8057177DD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권빛나리</c:v>
                </c:pt>
                <c:pt idx="1">
                  <c:v>곽다은</c:v>
                </c:pt>
                <c:pt idx="2">
                  <c:v>신효원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0.33333333333333298</c:v>
                </c:pt>
                <c:pt idx="1">
                  <c:v>0.33333333333333298</c:v>
                </c:pt>
                <c:pt idx="2">
                  <c:v>0.33333333333333298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08-4A4E-91BC-D8057177DD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라벨링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BD-41EE-923B-34686A2E1B47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ABD-41EE-923B-34686A2E1B47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ABD-41EE-923B-34686A2E1B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권빛나리</c:v>
                </c:pt>
                <c:pt idx="1">
                  <c:v>곽다은</c:v>
                </c:pt>
                <c:pt idx="2">
                  <c:v>신효원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08-4A4E-91BC-D8057177DD7B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06C0-8634-4035-8F5D-EC6D1BBB5CA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B65F4-B5C2-42A3-8341-86F08D0AA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45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FA85F8-8500-4718-A18A-1B7134AD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A95E-AB5D-4588-9229-A4C0FE941DE6}" type="datetime1">
              <a:rPr lang="ko-KR" altLang="en-US" smtClean="0"/>
              <a:t>2022-04-26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8EEABE-37B1-421D-B32B-AFADEE41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DF16F8-CDBA-4B3C-9AA6-047E6AD8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A0C79768-0EDB-4E7E-9587-283BAAB00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t="10337"/>
          <a:stretch/>
        </p:blipFill>
        <p:spPr>
          <a:xfrm>
            <a:off x="-113388" y="314324"/>
            <a:ext cx="12418775" cy="272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7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A1E8D1-CBD8-4C8E-B565-81BF019D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A95E-AB5D-4588-9229-A4C0FE941DE6}" type="datetime1">
              <a:rPr lang="ko-KR" altLang="en-US" smtClean="0"/>
              <a:t>2022-04-26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57FDE5-E2B1-49A8-804F-9B3B86129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FC42F5-FB38-4E81-B888-44AECD97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F10917DF-6CF6-416B-8B84-EA0BBC84E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0800000">
            <a:off x="-152596" y="3857717"/>
            <a:ext cx="12418775" cy="30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439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C9DC32-911F-4D30-84BD-ABAD93A9DAAD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9997B30C-39F6-4FA2-BA1E-C04168516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0800000">
            <a:off x="-152596" y="3857717"/>
            <a:ext cx="12418775" cy="3040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EDD9F0-1917-4E88-8C2B-4F7903345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574" y="523859"/>
            <a:ext cx="1019397" cy="10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B455-D6DE-4058-A1F8-BAE2DC8F52AC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9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26BB9B4-8C06-4F8F-BF03-E722949DDEFF}"/>
              </a:ext>
            </a:extLst>
          </p:cNvPr>
          <p:cNvGrpSpPr/>
          <p:nvPr userDrawn="1"/>
        </p:nvGrpSpPr>
        <p:grpSpPr>
          <a:xfrm>
            <a:off x="90286" y="2280534"/>
            <a:ext cx="1624863" cy="992378"/>
            <a:chOff x="0" y="3431349"/>
            <a:chExt cx="2514748" cy="1320856"/>
          </a:xfrm>
        </p:grpSpPr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BDE6CC74-6FCC-4CE0-B07F-243B9F18F940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16" name="그룹 1004">
                <a:extLst>
                  <a:ext uri="{FF2B5EF4-FFF2-40B4-BE49-F238E27FC236}">
                    <a16:creationId xmlns:a16="http://schemas.microsoft.com/office/drawing/2014/main" id="{A86F429F-FFA5-4B1E-AD5A-EA3E4A9F3A4C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19" name="Object 8">
                  <a:extLst>
                    <a:ext uri="{FF2B5EF4-FFF2-40B4-BE49-F238E27FC236}">
                      <a16:creationId xmlns:a16="http://schemas.microsoft.com/office/drawing/2014/main" id="{3B78963F-B4F9-41C8-AC77-70B43C80C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005">
                <a:extLst>
                  <a:ext uri="{FF2B5EF4-FFF2-40B4-BE49-F238E27FC236}">
                    <a16:creationId xmlns:a16="http://schemas.microsoft.com/office/drawing/2014/main" id="{EACB4548-826B-4B28-83BD-84C1061965BE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18" name="Object 11">
                  <a:extLst>
                    <a:ext uri="{FF2B5EF4-FFF2-40B4-BE49-F238E27FC236}">
                      <a16:creationId xmlns:a16="http://schemas.microsoft.com/office/drawing/2014/main" id="{D0F82648-D141-49AE-9EF0-31DF25267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24FDC482-6B61-4861-9CA4-15D8D64CF5CB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AE0722A0-0BD7-4D69-BF14-2C5498087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E7E1-BBD4-41FD-9076-E3C7A77504C9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5243" y="343531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5243" y="384321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BE82C-E346-4E35-B942-6C808EAC5DED}"/>
              </a:ext>
            </a:extLst>
          </p:cNvPr>
          <p:cNvSpPr txBox="1"/>
          <p:nvPr userDrawn="1"/>
        </p:nvSpPr>
        <p:spPr>
          <a:xfrm>
            <a:off x="225243" y="425111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1BE129-4B1E-46F1-BFD9-408D2136A938}"/>
              </a:ext>
            </a:extLst>
          </p:cNvPr>
          <p:cNvCxnSpPr/>
          <p:nvPr userDrawn="1"/>
        </p:nvCxnSpPr>
        <p:spPr>
          <a:xfrm>
            <a:off x="308331" y="2388870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94C1DE-8DA2-47BA-838B-55DBAA3210D1}"/>
              </a:ext>
            </a:extLst>
          </p:cNvPr>
          <p:cNvSpPr txBox="1"/>
          <p:nvPr userDrawn="1"/>
        </p:nvSpPr>
        <p:spPr>
          <a:xfrm>
            <a:off x="225243" y="2667301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EFE10-312F-4349-8B03-4176435DE84A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6E3452-2D16-4000-9570-887E0B3E1897}"/>
              </a:ext>
            </a:extLst>
          </p:cNvPr>
          <p:cNvSpPr txBox="1"/>
          <p:nvPr userDrawn="1"/>
        </p:nvSpPr>
        <p:spPr>
          <a:xfrm>
            <a:off x="1966127" y="42858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323103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과정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26BB9B4-8C06-4F8F-BF03-E722949DDEFF}"/>
              </a:ext>
            </a:extLst>
          </p:cNvPr>
          <p:cNvGrpSpPr/>
          <p:nvPr userDrawn="1"/>
        </p:nvGrpSpPr>
        <p:grpSpPr>
          <a:xfrm>
            <a:off x="90286" y="2764674"/>
            <a:ext cx="1624863" cy="1520667"/>
            <a:chOff x="0" y="3431349"/>
            <a:chExt cx="2514748" cy="1320856"/>
          </a:xfrm>
        </p:grpSpPr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BDE6CC74-6FCC-4CE0-B07F-243B9F18F940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16" name="그룹 1004">
                <a:extLst>
                  <a:ext uri="{FF2B5EF4-FFF2-40B4-BE49-F238E27FC236}">
                    <a16:creationId xmlns:a16="http://schemas.microsoft.com/office/drawing/2014/main" id="{A86F429F-FFA5-4B1E-AD5A-EA3E4A9F3A4C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19" name="Object 8">
                  <a:extLst>
                    <a:ext uri="{FF2B5EF4-FFF2-40B4-BE49-F238E27FC236}">
                      <a16:creationId xmlns:a16="http://schemas.microsoft.com/office/drawing/2014/main" id="{3B78963F-B4F9-41C8-AC77-70B43C80C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005">
                <a:extLst>
                  <a:ext uri="{FF2B5EF4-FFF2-40B4-BE49-F238E27FC236}">
                    <a16:creationId xmlns:a16="http://schemas.microsoft.com/office/drawing/2014/main" id="{EACB4548-826B-4B28-83BD-84C1061965BE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18" name="Object 11">
                  <a:extLst>
                    <a:ext uri="{FF2B5EF4-FFF2-40B4-BE49-F238E27FC236}">
                      <a16:creationId xmlns:a16="http://schemas.microsoft.com/office/drawing/2014/main" id="{D0F82648-D141-49AE-9EF0-31DF25267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24FDC482-6B61-4861-9CA4-15D8D64CF5CB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AE0722A0-0BD7-4D69-BF14-2C5498087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CC8F5-8CC4-48B8-8B65-539BCF6E5E4F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5243" y="294153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5243" y="4365947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7D624D-D381-437F-AD10-5DE85D63DEF5}"/>
              </a:ext>
            </a:extLst>
          </p:cNvPr>
          <p:cNvCxnSpPr/>
          <p:nvPr userDrawn="1"/>
        </p:nvCxnSpPr>
        <p:spPr>
          <a:xfrm>
            <a:off x="308331" y="2907030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F653EF-966B-42DC-9B25-420AC8CF7A66}"/>
              </a:ext>
            </a:extLst>
          </p:cNvPr>
          <p:cNvSpPr txBox="1"/>
          <p:nvPr userDrawn="1"/>
        </p:nvSpPr>
        <p:spPr>
          <a:xfrm>
            <a:off x="225243" y="3185461"/>
            <a:ext cx="130256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AC3F9D-1BB2-42D8-8E61-74C8B0A68F46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6D1914-5B62-4EAA-B8C7-1EA2EDA6779F}"/>
              </a:ext>
            </a:extLst>
          </p:cNvPr>
          <p:cNvSpPr txBox="1"/>
          <p:nvPr userDrawn="1"/>
        </p:nvSpPr>
        <p:spPr>
          <a:xfrm>
            <a:off x="1966127" y="42858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1779C-6ECA-4F2E-B932-02EA21F8CB49}"/>
              </a:ext>
            </a:extLst>
          </p:cNvPr>
          <p:cNvSpPr txBox="1"/>
          <p:nvPr userDrawn="1"/>
        </p:nvSpPr>
        <p:spPr>
          <a:xfrm>
            <a:off x="225243" y="470831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</p:spTree>
    <p:extLst>
      <p:ext uri="{BB962C8B-B14F-4D97-AF65-F5344CB8AC3E}">
        <p14:creationId xmlns:p14="http://schemas.microsoft.com/office/powerpoint/2010/main" val="329972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현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26BB9B4-8C06-4F8F-BF03-E722949DDEFF}"/>
              </a:ext>
            </a:extLst>
          </p:cNvPr>
          <p:cNvGrpSpPr/>
          <p:nvPr userDrawn="1"/>
        </p:nvGrpSpPr>
        <p:grpSpPr>
          <a:xfrm>
            <a:off x="90286" y="3189550"/>
            <a:ext cx="1624863" cy="560171"/>
            <a:chOff x="0" y="3431349"/>
            <a:chExt cx="2514748" cy="1320856"/>
          </a:xfrm>
        </p:grpSpPr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BDE6CC74-6FCC-4CE0-B07F-243B9F18F940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16" name="그룹 1004">
                <a:extLst>
                  <a:ext uri="{FF2B5EF4-FFF2-40B4-BE49-F238E27FC236}">
                    <a16:creationId xmlns:a16="http://schemas.microsoft.com/office/drawing/2014/main" id="{A86F429F-FFA5-4B1E-AD5A-EA3E4A9F3A4C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19" name="Object 8">
                  <a:extLst>
                    <a:ext uri="{FF2B5EF4-FFF2-40B4-BE49-F238E27FC236}">
                      <a16:creationId xmlns:a16="http://schemas.microsoft.com/office/drawing/2014/main" id="{3B78963F-B4F9-41C8-AC77-70B43C80C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005">
                <a:extLst>
                  <a:ext uri="{FF2B5EF4-FFF2-40B4-BE49-F238E27FC236}">
                    <a16:creationId xmlns:a16="http://schemas.microsoft.com/office/drawing/2014/main" id="{EACB4548-826B-4B28-83BD-84C1061965BE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18" name="Object 11">
                  <a:extLst>
                    <a:ext uri="{FF2B5EF4-FFF2-40B4-BE49-F238E27FC236}">
                      <a16:creationId xmlns:a16="http://schemas.microsoft.com/office/drawing/2014/main" id="{D0F82648-D141-49AE-9EF0-31DF25267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24FDC482-6B61-4861-9CA4-15D8D64CF5CB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AE0722A0-0BD7-4D69-BF14-2C5498087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571D-B61E-4D0E-A394-F0CB56F48C50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4979" y="2821348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5243" y="3343343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7D624D-D381-437F-AD10-5DE85D63DEF5}"/>
              </a:ext>
            </a:extLst>
          </p:cNvPr>
          <p:cNvCxnSpPr/>
          <p:nvPr userDrawn="1"/>
        </p:nvCxnSpPr>
        <p:spPr>
          <a:xfrm>
            <a:off x="308331" y="3327654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E8AED4-7FAE-4893-B5CC-70C65092FB28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2B505-FD8F-4CB7-AD0D-2061E0E45D18}"/>
              </a:ext>
            </a:extLst>
          </p:cNvPr>
          <p:cNvSpPr txBox="1"/>
          <p:nvPr userDrawn="1"/>
        </p:nvSpPr>
        <p:spPr>
          <a:xfrm>
            <a:off x="1966127" y="42858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2FF2B9-9942-4235-B68A-FADD777F6790}"/>
              </a:ext>
            </a:extLst>
          </p:cNvPr>
          <p:cNvSpPr txBox="1"/>
          <p:nvPr userDrawn="1"/>
        </p:nvSpPr>
        <p:spPr>
          <a:xfrm>
            <a:off x="225243" y="385487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</p:spTree>
    <p:extLst>
      <p:ext uri="{BB962C8B-B14F-4D97-AF65-F5344CB8AC3E}">
        <p14:creationId xmlns:p14="http://schemas.microsoft.com/office/powerpoint/2010/main" val="79407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과 해결 방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DC435CCE-D605-4525-8F0C-2C13DEC5209B}"/>
              </a:ext>
            </a:extLst>
          </p:cNvPr>
          <p:cNvGrpSpPr/>
          <p:nvPr userDrawn="1"/>
        </p:nvGrpSpPr>
        <p:grpSpPr>
          <a:xfrm>
            <a:off x="90286" y="3512434"/>
            <a:ext cx="1624863" cy="992378"/>
            <a:chOff x="0" y="3431349"/>
            <a:chExt cx="2514748" cy="1320856"/>
          </a:xfrm>
        </p:grpSpPr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041A5BEB-B0EF-48F1-B2B1-1F69600F33C6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36" name="그룹 1004">
                <a:extLst>
                  <a:ext uri="{FF2B5EF4-FFF2-40B4-BE49-F238E27FC236}">
                    <a16:creationId xmlns:a16="http://schemas.microsoft.com/office/drawing/2014/main" id="{C0908AD6-E6A6-4DA9-A79C-B69C11287EA2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39" name="Object 8">
                  <a:extLst>
                    <a:ext uri="{FF2B5EF4-FFF2-40B4-BE49-F238E27FC236}">
                      <a16:creationId xmlns:a16="http://schemas.microsoft.com/office/drawing/2014/main" id="{0A614A25-BEB0-4A13-9BE2-82B7C22FEA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7" name="그룹 1005">
                <a:extLst>
                  <a:ext uri="{FF2B5EF4-FFF2-40B4-BE49-F238E27FC236}">
                    <a16:creationId xmlns:a16="http://schemas.microsoft.com/office/drawing/2014/main" id="{58527FBA-CAD2-4386-A36D-EF077B33E0C6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38" name="Object 11">
                  <a:extLst>
                    <a:ext uri="{FF2B5EF4-FFF2-40B4-BE49-F238E27FC236}">
                      <a16:creationId xmlns:a16="http://schemas.microsoft.com/office/drawing/2014/main" id="{8027B467-9E06-4A6B-A736-CAD4B30064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AF1FF8D2-5EEC-49F2-8294-C06DB5F6344C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35" name="Object 15">
                <a:extLst>
                  <a:ext uri="{FF2B5EF4-FFF2-40B4-BE49-F238E27FC236}">
                    <a16:creationId xmlns:a16="http://schemas.microsoft.com/office/drawing/2014/main" id="{CBD00706-39B2-446F-92D4-DE5071F69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EF43-E715-4874-8CDB-039A78241A55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4979" y="2821348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4979" y="323327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7D624D-D381-437F-AD10-5DE85D63DEF5}"/>
              </a:ext>
            </a:extLst>
          </p:cNvPr>
          <p:cNvCxnSpPr/>
          <p:nvPr userDrawn="1"/>
        </p:nvCxnSpPr>
        <p:spPr>
          <a:xfrm>
            <a:off x="308331" y="3717798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6B53C2-EFD3-458A-8583-EE5F54FD81E0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CA7D9E-65EB-4313-BC93-8141FC8665EF}"/>
              </a:ext>
            </a:extLst>
          </p:cNvPr>
          <p:cNvSpPr txBox="1"/>
          <p:nvPr userDrawn="1"/>
        </p:nvSpPr>
        <p:spPr>
          <a:xfrm>
            <a:off x="1966127" y="42858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3944EF-69B8-47F3-8A64-F0624DC51701}"/>
              </a:ext>
            </a:extLst>
          </p:cNvPr>
          <p:cNvSpPr txBox="1"/>
          <p:nvPr userDrawn="1"/>
        </p:nvSpPr>
        <p:spPr>
          <a:xfrm>
            <a:off x="225243" y="3726859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회고 및 차후 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08F103-629C-48D8-B400-7636A2631FCF}"/>
              </a:ext>
            </a:extLst>
          </p:cNvPr>
          <p:cNvSpPr txBox="1"/>
          <p:nvPr userDrawn="1"/>
        </p:nvSpPr>
        <p:spPr>
          <a:xfrm>
            <a:off x="225243" y="3961699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</a:p>
        </p:txBody>
      </p:sp>
    </p:spTree>
    <p:extLst>
      <p:ext uri="{BB962C8B-B14F-4D97-AF65-F5344CB8AC3E}">
        <p14:creationId xmlns:p14="http://schemas.microsoft.com/office/powerpoint/2010/main" val="5417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msit.go.kr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sit.go.kr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3.jpeg"/><Relationship Id="rId5" Type="http://schemas.openxmlformats.org/officeDocument/2006/relationships/theme" Target="../theme/theme3.xml"/><Relationship Id="rId10" Type="http://schemas.openxmlformats.org/officeDocument/2006/relationships/hyperlink" Target="https://www.msit.go.kr/" TargetMode="Externa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2A4BA3BF-5749-47CD-8EDF-F1402779EFFB}"/>
              </a:ext>
            </a:extLst>
          </p:cNvPr>
          <p:cNvGrpSpPr/>
          <p:nvPr userDrawn="1"/>
        </p:nvGrpSpPr>
        <p:grpSpPr>
          <a:xfrm>
            <a:off x="-51048" y="-29424"/>
            <a:ext cx="12294095" cy="6913793"/>
            <a:chOff x="-51312" y="-670246"/>
            <a:chExt cx="12294095" cy="8119656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957FB8EF-2E58-4384-892C-D2575E9FF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035908" y="-2757466"/>
              <a:ext cx="8119656" cy="12294095"/>
            </a:xfrm>
            <a:prstGeom prst="rect">
              <a:avLst/>
            </a:prstGeom>
          </p:spPr>
        </p:pic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0BA2F-EB0C-479C-A015-F7B5E427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5763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EA95E-AB5D-4588-9229-A4C0FE941DE6}" type="datetime1">
              <a:rPr lang="ko-KR" altLang="en-US" smtClean="0"/>
              <a:t>2022-04-26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41D43-58A1-4FA1-97EE-9E7637CF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9CD26-8F28-491E-AE11-8E60F0A33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363CAB-1FB1-44DC-AACC-A2970A0BE117}"/>
              </a:ext>
            </a:extLst>
          </p:cNvPr>
          <p:cNvSpPr/>
          <p:nvPr userDrawn="1"/>
        </p:nvSpPr>
        <p:spPr>
          <a:xfrm>
            <a:off x="-60222" y="-37242"/>
            <a:ext cx="12349456" cy="3516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BEC82D-26BF-4D83-8A6B-CBE466AB2E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1594" y="42330"/>
            <a:ext cx="1274737" cy="190490"/>
          </a:xfrm>
          <a:prstGeom prst="rect">
            <a:avLst/>
          </a:prstGeom>
        </p:spPr>
      </p:pic>
      <p:pic>
        <p:nvPicPr>
          <p:cNvPr id="9" name="Picture 8" descr="https://cloudvoucher.or.kr/images/fam1.jpg">
            <a:hlinkClick r:id="rId7"/>
            <a:extLst>
              <a:ext uri="{FF2B5EF4-FFF2-40B4-BE49-F238E27FC236}">
                <a16:creationId xmlns:a16="http://schemas.microsoft.com/office/drawing/2014/main" id="{8F2E4345-EE8B-4380-BB32-336F746F9F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0273" r="2500" b="20273"/>
          <a:stretch/>
        </p:blipFill>
        <p:spPr bwMode="auto">
          <a:xfrm>
            <a:off x="113626" y="11893"/>
            <a:ext cx="1274738" cy="2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ptinside2\Desktop\3.png">
            <a:extLst>
              <a:ext uri="{FF2B5EF4-FFF2-40B4-BE49-F238E27FC236}">
                <a16:creationId xmlns:a16="http://schemas.microsoft.com/office/drawing/2014/main" id="{C20D0B7F-7026-4BA9-BC4B-B2F1C8C062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27" y="90217"/>
            <a:ext cx="1008208" cy="12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310E14-E961-4FF4-9734-481EEEA53C4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2967" y="9641"/>
            <a:ext cx="1357032" cy="2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49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0BA2F-EB0C-479C-A015-F7B5E427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5763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22A10-0161-44D5-9645-37E6F9507D57}" type="datetime1">
              <a:rPr lang="ko-KR" altLang="en-US" smtClean="0"/>
              <a:t>2022-04-26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41D43-58A1-4FA1-97EE-9E7637CF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9CD26-8F28-491E-AE11-8E60F0A33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10CFC797-085D-4072-9A20-DA1C6DEC1CB9}"/>
              </a:ext>
            </a:extLst>
          </p:cNvPr>
          <p:cNvGrpSpPr/>
          <p:nvPr userDrawn="1"/>
        </p:nvGrpSpPr>
        <p:grpSpPr>
          <a:xfrm>
            <a:off x="3868055" y="-2859388"/>
            <a:ext cx="4455889" cy="11256525"/>
            <a:chOff x="5686188" y="-4155146"/>
            <a:chExt cx="6955556" cy="16821404"/>
          </a:xfrm>
        </p:grpSpPr>
        <p:pic>
          <p:nvPicPr>
            <p:cNvPr id="8" name="Object 21">
              <a:extLst>
                <a:ext uri="{FF2B5EF4-FFF2-40B4-BE49-F238E27FC236}">
                  <a16:creationId xmlns:a16="http://schemas.microsoft.com/office/drawing/2014/main" id="{9022C866-C92B-40B5-BE7D-472FB500D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686188" y="-4155146"/>
              <a:ext cx="6955556" cy="16821404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EA12B819-AEAF-4110-B588-9ADE951A6EC5}"/>
              </a:ext>
            </a:extLst>
          </p:cNvPr>
          <p:cNvGrpSpPr/>
          <p:nvPr userDrawn="1"/>
        </p:nvGrpSpPr>
        <p:grpSpPr>
          <a:xfrm>
            <a:off x="707911" y="3113256"/>
            <a:ext cx="10776178" cy="1982874"/>
            <a:chOff x="723810" y="4845503"/>
            <a:chExt cx="16850858" cy="2919576"/>
          </a:xfrm>
        </p:grpSpPr>
        <p:pic>
          <p:nvPicPr>
            <p:cNvPr id="10" name="Object 26">
              <a:extLst>
                <a:ext uri="{FF2B5EF4-FFF2-40B4-BE49-F238E27FC236}">
                  <a16:creationId xmlns:a16="http://schemas.microsoft.com/office/drawing/2014/main" id="{3AD73545-6285-4672-8C07-6EFE025A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23810" y="4845503"/>
              <a:ext cx="16850858" cy="29195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E95A62-0F4A-466E-B877-A09FF3943E78}"/>
              </a:ext>
            </a:extLst>
          </p:cNvPr>
          <p:cNvSpPr/>
          <p:nvPr userDrawn="1"/>
        </p:nvSpPr>
        <p:spPr>
          <a:xfrm>
            <a:off x="-60222" y="-37242"/>
            <a:ext cx="12349456" cy="3516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DF611F-C6D5-4408-AD98-8027C9993D1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1594" y="42330"/>
            <a:ext cx="1274737" cy="190490"/>
          </a:xfrm>
          <a:prstGeom prst="rect">
            <a:avLst/>
          </a:prstGeom>
        </p:spPr>
      </p:pic>
      <p:pic>
        <p:nvPicPr>
          <p:cNvPr id="23" name="Picture 8" descr="https://cloudvoucher.or.kr/images/fam1.jpg">
            <a:hlinkClick r:id="rId6"/>
            <a:extLst>
              <a:ext uri="{FF2B5EF4-FFF2-40B4-BE49-F238E27FC236}">
                <a16:creationId xmlns:a16="http://schemas.microsoft.com/office/drawing/2014/main" id="{60E7D319-75D6-4A46-BA67-E9D1258D2F6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0273" r="2500" b="20273"/>
          <a:stretch/>
        </p:blipFill>
        <p:spPr bwMode="auto">
          <a:xfrm>
            <a:off x="113626" y="11893"/>
            <a:ext cx="1274738" cy="2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tinside2\Desktop\3.png">
            <a:extLst>
              <a:ext uri="{FF2B5EF4-FFF2-40B4-BE49-F238E27FC236}">
                <a16:creationId xmlns:a16="http://schemas.microsoft.com/office/drawing/2014/main" id="{18B4F53A-8680-4B0A-9305-451A231F2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27" y="90217"/>
            <a:ext cx="1008208" cy="12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8E7F69-9A3C-4F1F-8F05-AEEDF15C060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2967" y="9641"/>
            <a:ext cx="1357032" cy="2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0BA2F-EB0C-479C-A015-F7B5E427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5763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428C4-2482-43C2-9E25-2520ED3CCE4D}" type="datetime1">
              <a:rPr lang="ko-KR" altLang="en-US" smtClean="0"/>
              <a:t>2022-04-26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41D43-58A1-4FA1-97EE-9E7637CF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15" name="Object 2">
            <a:extLst>
              <a:ext uri="{FF2B5EF4-FFF2-40B4-BE49-F238E27FC236}">
                <a16:creationId xmlns:a16="http://schemas.microsoft.com/office/drawing/2014/main" id="{4A7D5FB5-F86A-4165-BEA6-E3976848FFE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-6127809" y="1796206"/>
            <a:ext cx="13809617" cy="3262347"/>
          </a:xfrm>
          <a:prstGeom prst="rect">
            <a:avLst/>
          </a:prstGeom>
        </p:spPr>
      </p:pic>
      <p:pic>
        <p:nvPicPr>
          <p:cNvPr id="16" name="Object 3">
            <a:extLst>
              <a:ext uri="{FF2B5EF4-FFF2-40B4-BE49-F238E27FC236}">
                <a16:creationId xmlns:a16="http://schemas.microsoft.com/office/drawing/2014/main" id="{7C9AF1CB-AA2E-4112-AF7E-FB422F2A4E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6200000">
            <a:off x="-2675405" y="2611793"/>
            <a:ext cx="6904808" cy="163117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9CD26-8F28-491E-AE11-8E60F0A33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45A27-3864-48EC-A6EB-53E5411A7DC8}"/>
              </a:ext>
            </a:extLst>
          </p:cNvPr>
          <p:cNvSpPr txBox="1"/>
          <p:nvPr userDrawn="1"/>
        </p:nvSpPr>
        <p:spPr>
          <a:xfrm>
            <a:off x="346752" y="1232525"/>
            <a:ext cx="860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FIT-BACK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142F47-4B1F-4DA8-BC2C-20AF2023396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1" y="552226"/>
            <a:ext cx="645574" cy="645574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9F04F65-4E63-4011-892D-440BC9C7FCDE}"/>
              </a:ext>
            </a:extLst>
          </p:cNvPr>
          <p:cNvCxnSpPr/>
          <p:nvPr userDrawn="1"/>
        </p:nvCxnSpPr>
        <p:spPr>
          <a:xfrm>
            <a:off x="2013994" y="717631"/>
            <a:ext cx="9720000" cy="0"/>
          </a:xfrm>
          <a:prstGeom prst="line">
            <a:avLst/>
          </a:prstGeom>
          <a:ln>
            <a:solidFill>
              <a:srgbClr val="595959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3FA344-1633-4F8A-B92D-392077C4E48F}"/>
              </a:ext>
            </a:extLst>
          </p:cNvPr>
          <p:cNvCxnSpPr/>
          <p:nvPr userDrawn="1"/>
        </p:nvCxnSpPr>
        <p:spPr>
          <a:xfrm>
            <a:off x="2013994" y="6346061"/>
            <a:ext cx="9720000" cy="0"/>
          </a:xfrm>
          <a:prstGeom prst="line">
            <a:avLst/>
          </a:prstGeom>
          <a:ln>
            <a:solidFill>
              <a:srgbClr val="595959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635F96-B6CD-4188-B415-2B3EC9251CF6}"/>
              </a:ext>
            </a:extLst>
          </p:cNvPr>
          <p:cNvSpPr/>
          <p:nvPr userDrawn="1"/>
        </p:nvSpPr>
        <p:spPr>
          <a:xfrm>
            <a:off x="-60222" y="-37242"/>
            <a:ext cx="12349456" cy="3516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F70416C-D2E6-4082-922E-7B5B9BA551C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1594" y="42330"/>
            <a:ext cx="1274737" cy="190490"/>
          </a:xfrm>
          <a:prstGeom prst="rect">
            <a:avLst/>
          </a:prstGeom>
        </p:spPr>
      </p:pic>
      <p:pic>
        <p:nvPicPr>
          <p:cNvPr id="28" name="Picture 8" descr="https://cloudvoucher.or.kr/images/fam1.jpg">
            <a:hlinkClick r:id="rId10"/>
            <a:extLst>
              <a:ext uri="{FF2B5EF4-FFF2-40B4-BE49-F238E27FC236}">
                <a16:creationId xmlns:a16="http://schemas.microsoft.com/office/drawing/2014/main" id="{79368FD2-456D-4E44-9C0F-504D26C19D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0273" r="2500" b="20273"/>
          <a:stretch/>
        </p:blipFill>
        <p:spPr bwMode="auto">
          <a:xfrm>
            <a:off x="113626" y="11893"/>
            <a:ext cx="1274738" cy="2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ptinside2\Desktop\3.png">
            <a:extLst>
              <a:ext uri="{FF2B5EF4-FFF2-40B4-BE49-F238E27FC236}">
                <a16:creationId xmlns:a16="http://schemas.microsoft.com/office/drawing/2014/main" id="{3450F9E7-EA61-4E33-AE5E-5A12852314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27" y="90217"/>
            <a:ext cx="1008208" cy="12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DE89E77-93DE-4C47-9F95-7866FDA9D00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2967" y="9641"/>
            <a:ext cx="1357032" cy="2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8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ds.co.kr/content/contentDetail?contsId=680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junews.com/view/2019070320280196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637A30-8726-4AA9-A5A3-B77475A94DA0}"/>
              </a:ext>
            </a:extLst>
          </p:cNvPr>
          <p:cNvSpPr txBox="1"/>
          <p:nvPr/>
        </p:nvSpPr>
        <p:spPr>
          <a:xfrm>
            <a:off x="665017" y="3923610"/>
            <a:ext cx="33598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FIT-BACK</a:t>
            </a:r>
            <a:endParaRPr lang="ko-KR" altLang="en-US" sz="5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693B1-04C3-42D7-ADB0-EB25363EA3C3}"/>
              </a:ext>
            </a:extLst>
          </p:cNvPr>
          <p:cNvSpPr txBox="1"/>
          <p:nvPr/>
        </p:nvSpPr>
        <p:spPr>
          <a:xfrm>
            <a:off x="734292" y="4774274"/>
            <a:ext cx="3483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 및 피드백 서비스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B3398-905E-4B05-9EAD-5B525FADF3DF}"/>
              </a:ext>
            </a:extLst>
          </p:cNvPr>
          <p:cNvSpPr txBox="1"/>
          <p:nvPr/>
        </p:nvSpPr>
        <p:spPr>
          <a:xfrm>
            <a:off x="734292" y="5428741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곽다은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권빛나리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신효원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091704-6B25-4767-9E66-D26304A9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77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203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9EE5AC-06FF-40C8-9A09-9DFB02CE182F}"/>
              </a:ext>
            </a:extLst>
          </p:cNvPr>
          <p:cNvSpPr txBox="1"/>
          <p:nvPr/>
        </p:nvSpPr>
        <p:spPr>
          <a:xfrm>
            <a:off x="2109003" y="4517400"/>
            <a:ext cx="366102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기존의 유사 서비스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유저의 생산적인 활동이 어려운 구조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3AF3B2-1CA0-4024-902C-2B5A3DB5A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941" y="2187695"/>
            <a:ext cx="1703282" cy="170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713F3B-0EBF-4981-9C8F-9D562554FE16}"/>
              </a:ext>
            </a:extLst>
          </p:cNvPr>
          <p:cNvSpPr txBox="1"/>
          <p:nvPr/>
        </p:nvSpPr>
        <p:spPr>
          <a:xfrm>
            <a:off x="7070642" y="4652115"/>
            <a:ext cx="4031581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점수제</a:t>
            </a:r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피드백 </a:t>
            </a:r>
            <a:r>
              <a:rPr lang="en-US" altLang="ko-KR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 </a:t>
            </a:r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아이템 추천</a:t>
            </a:r>
            <a:endParaRPr lang="en-US" altLang="ko-KR" sz="25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4C1B2D-8537-446D-AD86-C4F63418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40" y="2187695"/>
            <a:ext cx="1703282" cy="170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D2A789-C2E2-45DC-B5A9-FB1F621DC315}"/>
              </a:ext>
            </a:extLst>
          </p:cNvPr>
          <p:cNvSpPr txBox="1"/>
          <p:nvPr/>
        </p:nvSpPr>
        <p:spPr>
          <a:xfrm>
            <a:off x="8801738" y="2501775"/>
            <a:ext cx="569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+</a:t>
            </a:r>
            <a:endParaRPr lang="ko-KR" altLang="en-US" sz="5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90429EC-BB14-4962-9545-2D7A5755F623}"/>
              </a:ext>
            </a:extLst>
          </p:cNvPr>
          <p:cNvSpPr/>
          <p:nvPr/>
        </p:nvSpPr>
        <p:spPr>
          <a:xfrm>
            <a:off x="5572926" y="2763508"/>
            <a:ext cx="958244" cy="551657"/>
          </a:xfrm>
          <a:prstGeom prst="rightArrow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FBCF867-59A8-40E2-B542-DF67A3FFA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874" y="2187695"/>
            <a:ext cx="1703282" cy="170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09656C-E652-48A4-AC07-458123D01B02}"/>
              </a:ext>
            </a:extLst>
          </p:cNvPr>
          <p:cNvSpPr txBox="1"/>
          <p:nvPr/>
        </p:nvSpPr>
        <p:spPr>
          <a:xfrm>
            <a:off x="5671859" y="2394430"/>
            <a:ext cx="62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보완</a:t>
            </a:r>
            <a:endParaRPr lang="ko-KR" altLang="en-US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55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A4213-E6D6-4BCF-B2F0-21C8F0F306F0}"/>
              </a:ext>
            </a:extLst>
          </p:cNvPr>
          <p:cNvSpPr txBox="1"/>
          <p:nvPr/>
        </p:nvSpPr>
        <p:spPr>
          <a:xfrm>
            <a:off x="6651919" y="1791754"/>
            <a:ext cx="5082882" cy="4184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WHY </a:t>
            </a:r>
            <a:r>
              <a:rPr lang="ko-KR" altLang="en-US" sz="35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점수제</a:t>
            </a:r>
            <a:r>
              <a:rPr lang="en-US" altLang="ko-KR" sz="3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피드백</a:t>
            </a:r>
            <a:r>
              <a:rPr lang="en-US" altLang="ko-KR" sz="3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국내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유행에 민감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&amp;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타인의 시선을 의식하는 경향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좋아요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“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싫어요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주관적 평가보다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항목 선택이라는 명확한 기준으로 객관적인 평가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∴  피드백을 통해 타인의 시선에서 나의 패션의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장점과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개선점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발견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∴  명확한 기준의 편리하고 상세한 피드백</a:t>
            </a:r>
            <a:endParaRPr lang="en-US" altLang="ko-KR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A2AB84-20EA-4308-8D95-4165045DA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7" r="21847"/>
          <a:stretch/>
        </p:blipFill>
        <p:spPr bwMode="auto">
          <a:xfrm>
            <a:off x="2194115" y="1601086"/>
            <a:ext cx="4450496" cy="43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746388-C3DE-405B-9F1B-0B00BB3E3CD4}"/>
              </a:ext>
            </a:extLst>
          </p:cNvPr>
          <p:cNvSpPr txBox="1"/>
          <p:nvPr/>
        </p:nvSpPr>
        <p:spPr>
          <a:xfrm>
            <a:off x="2194115" y="6415801"/>
            <a:ext cx="5283645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출처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“</a:t>
            </a:r>
            <a:r>
              <a:rPr lang="ko-KR" altLang="en-US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무엇보다 ‘</a:t>
            </a:r>
            <a:r>
              <a:rPr lang="ko-KR" altLang="en-US" sz="500" b="1" i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내’가</a:t>
            </a:r>
            <a:r>
              <a:rPr lang="ko-KR" altLang="en-US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중요한 요즘 사람들</a:t>
            </a:r>
            <a:r>
              <a:rPr lang="en-US" altLang="ko-KR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타인에 대한 관심이 들어설 자리는 줄어들어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</a:t>
            </a:r>
            <a:r>
              <a:rPr lang="en-US" altLang="ko-KR" sz="5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open.ads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5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2021-07-26,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3"/>
              </a:rPr>
              <a:t>https://www.openads.co.kr/content/contentDetail?contsId=6809</a:t>
            </a:r>
            <a:endParaRPr lang="en-US" altLang="ko-KR" sz="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57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66AD8C-C460-4371-AF49-3C151AF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48AE0-C10B-496F-AC97-41C4AB903500}"/>
              </a:ext>
            </a:extLst>
          </p:cNvPr>
          <p:cNvSpPr txBox="1"/>
          <p:nvPr/>
        </p:nvSpPr>
        <p:spPr>
          <a:xfrm>
            <a:off x="734292" y="2613392"/>
            <a:ext cx="31534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</a:t>
            </a:r>
            <a:r>
              <a:rPr lang="en-US" altLang="ko-KR" sz="10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  <a:endParaRPr lang="en-US" altLang="ko-KR" sz="8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27E04-F57E-4986-9DB1-EF0C3092E756}"/>
              </a:ext>
            </a:extLst>
          </p:cNvPr>
          <p:cNvSpPr txBox="1"/>
          <p:nvPr/>
        </p:nvSpPr>
        <p:spPr>
          <a:xfrm>
            <a:off x="1957319" y="4244608"/>
            <a:ext cx="220827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C7FE92-C368-4CCD-A58A-FCAF7F616FF8}"/>
              </a:ext>
            </a:extLst>
          </p:cNvPr>
          <p:cNvCxnSpPr>
            <a:cxnSpLocks/>
          </p:cNvCxnSpPr>
          <p:nvPr/>
        </p:nvCxnSpPr>
        <p:spPr>
          <a:xfrm>
            <a:off x="1944495" y="4319419"/>
            <a:ext cx="0" cy="15532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8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시스템 구축 방향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F3E806-777F-48CE-B070-38C613A495B7}"/>
              </a:ext>
            </a:extLst>
          </p:cNvPr>
          <p:cNvSpPr txBox="1"/>
          <p:nvPr/>
        </p:nvSpPr>
        <p:spPr>
          <a:xfrm>
            <a:off x="2354575" y="178439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DIARY</a:t>
            </a:r>
            <a:endParaRPr lang="ko-KR" altLang="en-US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E8714C-AD4C-4F1D-8C86-0C0CA6647DA6}"/>
              </a:ext>
            </a:extLst>
          </p:cNvPr>
          <p:cNvSpPr txBox="1"/>
          <p:nvPr/>
        </p:nvSpPr>
        <p:spPr>
          <a:xfrm>
            <a:off x="5434714" y="1784394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FEEDBACK</a:t>
            </a:r>
            <a:endParaRPr lang="ko-KR" altLang="en-US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4A9DA6-A626-4874-BC3C-4815D75C220D}"/>
              </a:ext>
            </a:extLst>
          </p:cNvPr>
          <p:cNvSpPr txBox="1"/>
          <p:nvPr/>
        </p:nvSpPr>
        <p:spPr>
          <a:xfrm>
            <a:off x="8679773" y="1784394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SEARCH</a:t>
            </a:r>
            <a:endParaRPr lang="ko-KR" altLang="en-US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720E22-A92B-4676-9536-5DADC665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28" y="2460398"/>
            <a:ext cx="1487604" cy="148760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7A69027-D41C-4657-935F-4C768524E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45" y="2460398"/>
            <a:ext cx="1487604" cy="148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3169E7C-21C8-4CA3-B0C4-01B300D1E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498" y="2460398"/>
            <a:ext cx="1487604" cy="148760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0839F6A-4571-4025-BE1B-F0CF0FA00161}"/>
              </a:ext>
            </a:extLst>
          </p:cNvPr>
          <p:cNvSpPr txBox="1"/>
          <p:nvPr/>
        </p:nvSpPr>
        <p:spPr>
          <a:xfrm>
            <a:off x="2475134" y="4439273"/>
            <a:ext cx="2357792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하루하루의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착장을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일별로 편하게 기록하고 관리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209E81-0A16-4C8A-ADC1-C9F3EFB734CD}"/>
              </a:ext>
            </a:extLst>
          </p:cNvPr>
          <p:cNvSpPr txBox="1"/>
          <p:nvPr/>
        </p:nvSpPr>
        <p:spPr>
          <a:xfrm>
            <a:off x="5721314" y="4450479"/>
            <a:ext cx="2132825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피드백을 통해 객관적 패션 센스 확인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6F7167-5C5D-47D9-88B4-27119F03F9CD}"/>
              </a:ext>
            </a:extLst>
          </p:cNvPr>
          <p:cNvSpPr txBox="1"/>
          <p:nvPr/>
        </p:nvSpPr>
        <p:spPr>
          <a:xfrm>
            <a:off x="8810264" y="4439273"/>
            <a:ext cx="2574072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검색을 통해 타인의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참고 및 피드백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95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상세 설명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839F6A-4571-4025-BE1B-F0CF0FA00161}"/>
              </a:ext>
            </a:extLst>
          </p:cNvPr>
          <p:cNvSpPr txBox="1"/>
          <p:nvPr/>
        </p:nvSpPr>
        <p:spPr>
          <a:xfrm>
            <a:off x="7410455" y="2638848"/>
            <a:ext cx="4197344" cy="1580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일별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하루에 하나의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데일리룩을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생성하여 해당일의 옷차림과 간단한 설명 기록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 화면 달력에서 썸네일로 확인 가능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6C15E-B9CB-4663-8999-6695F0400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1" r="33444" b="33968"/>
          <a:stretch/>
        </p:blipFill>
        <p:spPr>
          <a:xfrm>
            <a:off x="2185092" y="1459686"/>
            <a:ext cx="5086566" cy="4623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4B1AD8-67C3-4C17-B1C6-632605152B88}"/>
              </a:ext>
            </a:extLst>
          </p:cNvPr>
          <p:cNvSpPr txBox="1"/>
          <p:nvPr/>
        </p:nvSpPr>
        <p:spPr>
          <a:xfrm>
            <a:off x="2185092" y="6083513"/>
            <a:ext cx="1483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등록 창 디자인</a:t>
            </a:r>
          </a:p>
        </p:txBody>
      </p:sp>
    </p:spTree>
    <p:extLst>
      <p:ext uri="{BB962C8B-B14F-4D97-AF65-F5344CB8AC3E}">
        <p14:creationId xmlns:p14="http://schemas.microsoft.com/office/powerpoint/2010/main" val="363083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상세 설명</a:t>
            </a:r>
          </a:p>
        </p:txBody>
      </p:sp>
      <p:pic>
        <p:nvPicPr>
          <p:cNvPr id="7" name="그림 3" descr="C:/Users/admin/AppData/Roaming/PolarisOffice/ETemp/15060_7512840/fImage318023736334.png">
            <a:extLst>
              <a:ext uri="{FF2B5EF4-FFF2-40B4-BE49-F238E27FC236}">
                <a16:creationId xmlns:a16="http://schemas.microsoft.com/office/drawing/2014/main" id="{0575FD8E-70E2-48F5-B83D-EB9D47635B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" b="1743"/>
          <a:stretch/>
        </p:blipFill>
        <p:spPr>
          <a:xfrm>
            <a:off x="7946733" y="934041"/>
            <a:ext cx="2856732" cy="5136777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B014A2-D3E0-4006-BCB2-4B586F8BF2A9}"/>
              </a:ext>
            </a:extLst>
          </p:cNvPr>
          <p:cNvSpPr txBox="1"/>
          <p:nvPr/>
        </p:nvSpPr>
        <p:spPr>
          <a:xfrm>
            <a:off x="3021470" y="2823513"/>
            <a:ext cx="4335004" cy="1210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패션 피드백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유저가 작성한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데일리룩에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점수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항목 체크 방식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&amp;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추가 의견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추천 아이템으로 피드백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FD5F-FEBB-418A-B1B2-06045F0B0CFE}"/>
              </a:ext>
            </a:extLst>
          </p:cNvPr>
          <p:cNvSpPr txBox="1"/>
          <p:nvPr/>
        </p:nvSpPr>
        <p:spPr>
          <a:xfrm>
            <a:off x="7946733" y="6090473"/>
            <a:ext cx="2100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피드백 의견 등록 창 디자인</a:t>
            </a:r>
          </a:p>
        </p:txBody>
      </p:sp>
    </p:spTree>
    <p:extLst>
      <p:ext uri="{BB962C8B-B14F-4D97-AF65-F5344CB8AC3E}">
        <p14:creationId xmlns:p14="http://schemas.microsoft.com/office/powerpoint/2010/main" val="1010887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상세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014A2-D3E0-4006-BCB2-4B586F8BF2A9}"/>
              </a:ext>
            </a:extLst>
          </p:cNvPr>
          <p:cNvSpPr txBox="1"/>
          <p:nvPr/>
        </p:nvSpPr>
        <p:spPr>
          <a:xfrm>
            <a:off x="7526174" y="2490281"/>
            <a:ext cx="43071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검색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메인화면에서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최신글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조회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검색을 통해 타인의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감상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결과로 나온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데일리룩에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 피드백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6" descr="C:/Users/admin/AppData/Roaming/PolarisOffice/ETemp/15060_7512840/fImage853593765724.png">
            <a:extLst>
              <a:ext uri="{FF2B5EF4-FFF2-40B4-BE49-F238E27FC236}">
                <a16:creationId xmlns:a16="http://schemas.microsoft.com/office/drawing/2014/main" id="{7DF4ADB2-3D50-4053-A6B7-4731E302A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20" y="1341932"/>
            <a:ext cx="5450853" cy="2445342"/>
          </a:xfrm>
          <a:prstGeom prst="rect">
            <a:avLst/>
          </a:prstGeom>
          <a:noFill/>
        </p:spPr>
      </p:pic>
      <p:pic>
        <p:nvPicPr>
          <p:cNvPr id="9" name="그림 7" descr="C:/Users/admin/AppData/Roaming/PolarisOffice/ETemp/15060_7512840/fImage972063779169.png">
            <a:extLst>
              <a:ext uri="{FF2B5EF4-FFF2-40B4-BE49-F238E27FC236}">
                <a16:creationId xmlns:a16="http://schemas.microsoft.com/office/drawing/2014/main" id="{01D2332A-261A-4BD1-9ACE-D8AA1A5F85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21" y="3759942"/>
            <a:ext cx="5310866" cy="220955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E127E-B96C-4333-8B2D-A3B4FB7C2A1F}"/>
              </a:ext>
            </a:extLst>
          </p:cNvPr>
          <p:cNvSpPr txBox="1"/>
          <p:nvPr/>
        </p:nvSpPr>
        <p:spPr>
          <a:xfrm>
            <a:off x="2075321" y="6044167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항목 메인 화면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(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아래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시 나오는 결과페이지 디자인</a:t>
            </a:r>
          </a:p>
        </p:txBody>
      </p:sp>
    </p:spTree>
    <p:extLst>
      <p:ext uri="{BB962C8B-B14F-4D97-AF65-F5344CB8AC3E}">
        <p14:creationId xmlns:p14="http://schemas.microsoft.com/office/powerpoint/2010/main" val="201821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4EA64D2-F596-4123-A638-5A8BC5C74C12}"/>
              </a:ext>
            </a:extLst>
          </p:cNvPr>
          <p:cNvSpPr/>
          <p:nvPr/>
        </p:nvSpPr>
        <p:spPr>
          <a:xfrm>
            <a:off x="8524897" y="4491444"/>
            <a:ext cx="2985118" cy="1183871"/>
          </a:xfrm>
          <a:prstGeom prst="roundRect">
            <a:avLst/>
          </a:prstGeom>
          <a:noFill/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적용 기술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34A102-5F67-469E-9382-98F5DAE67022}"/>
              </a:ext>
            </a:extLst>
          </p:cNvPr>
          <p:cNvSpPr/>
          <p:nvPr/>
        </p:nvSpPr>
        <p:spPr>
          <a:xfrm>
            <a:off x="2298682" y="2198739"/>
            <a:ext cx="2985118" cy="213822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FFA49E-6175-4CC8-94F7-14CC781A580C}"/>
              </a:ext>
            </a:extLst>
          </p:cNvPr>
          <p:cNvSpPr txBox="1"/>
          <p:nvPr/>
        </p:nvSpPr>
        <p:spPr>
          <a:xfrm>
            <a:off x="3323805" y="2047950"/>
            <a:ext cx="9348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66169EE7-6D12-496D-8592-E6C73C5C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64" y="1918918"/>
            <a:ext cx="656751" cy="5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E39CFA8-1215-48A8-8FE7-BA8791EF5290}"/>
              </a:ext>
            </a:extLst>
          </p:cNvPr>
          <p:cNvSpPr/>
          <p:nvPr/>
        </p:nvSpPr>
        <p:spPr>
          <a:xfrm>
            <a:off x="5365708" y="2198739"/>
            <a:ext cx="2985118" cy="213822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B72BC2-16C1-465A-A23F-333984AAEC02}"/>
              </a:ext>
            </a:extLst>
          </p:cNvPr>
          <p:cNvSpPr txBox="1"/>
          <p:nvPr/>
        </p:nvSpPr>
        <p:spPr>
          <a:xfrm>
            <a:off x="6386073" y="2047950"/>
            <a:ext cx="9348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7423DC33-769C-4B0D-94F6-34F5218E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21" y="1875948"/>
            <a:ext cx="645581" cy="64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455717-9CC6-4DEA-A2B7-E1A8B64D7C04}"/>
              </a:ext>
            </a:extLst>
          </p:cNvPr>
          <p:cNvSpPr/>
          <p:nvPr/>
        </p:nvSpPr>
        <p:spPr>
          <a:xfrm>
            <a:off x="2533946" y="2747448"/>
            <a:ext cx="505847" cy="1423966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C0D5C5-EB2E-4F25-8ACA-B8C38F5A218A}"/>
              </a:ext>
            </a:extLst>
          </p:cNvPr>
          <p:cNvSpPr/>
          <p:nvPr/>
        </p:nvSpPr>
        <p:spPr>
          <a:xfrm>
            <a:off x="3117376" y="2747448"/>
            <a:ext cx="785309" cy="1423966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Components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47598F-3B49-4FE7-A048-646EB0491A4C}"/>
              </a:ext>
            </a:extLst>
          </p:cNvPr>
          <p:cNvSpPr/>
          <p:nvPr/>
        </p:nvSpPr>
        <p:spPr>
          <a:xfrm>
            <a:off x="3979097" y="2747448"/>
            <a:ext cx="527604" cy="1423966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FF6D2F0-EFC4-4DC2-A6D8-5936F48D90E6}"/>
              </a:ext>
            </a:extLst>
          </p:cNvPr>
          <p:cNvSpPr/>
          <p:nvPr/>
        </p:nvSpPr>
        <p:spPr>
          <a:xfrm>
            <a:off x="4570412" y="2749725"/>
            <a:ext cx="603767" cy="1423966"/>
          </a:xfrm>
          <a:prstGeom prst="roundRect">
            <a:avLst/>
          </a:prstGeom>
          <a:noFill/>
          <a:ln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9D7EF5-0018-47D9-961F-EDC8213BAE31}"/>
              </a:ext>
            </a:extLst>
          </p:cNvPr>
          <p:cNvSpPr txBox="1"/>
          <p:nvPr/>
        </p:nvSpPr>
        <p:spPr>
          <a:xfrm>
            <a:off x="4650095" y="2647070"/>
            <a:ext cx="454572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58A6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AXIOS</a:t>
            </a:r>
            <a:endParaRPr lang="ko-KR" altLang="en-US" sz="700" b="1" dirty="0">
              <a:solidFill>
                <a:srgbClr val="58A6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D49676-70C0-495A-8C6D-8B4A15D9C855}"/>
              </a:ext>
            </a:extLst>
          </p:cNvPr>
          <p:cNvSpPr txBox="1"/>
          <p:nvPr/>
        </p:nvSpPr>
        <p:spPr>
          <a:xfrm>
            <a:off x="4699383" y="2900612"/>
            <a:ext cx="384432" cy="184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endParaRPr lang="ko-KR" altLang="en-US" sz="1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8E2637-5050-426D-8570-212C07E5FC4A}"/>
              </a:ext>
            </a:extLst>
          </p:cNvPr>
          <p:cNvSpPr/>
          <p:nvPr/>
        </p:nvSpPr>
        <p:spPr>
          <a:xfrm>
            <a:off x="5564486" y="2747448"/>
            <a:ext cx="680426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</a:t>
            </a:r>
          </a:p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B6E7BA-60F2-4715-BAAB-4E37518759AA}"/>
              </a:ext>
            </a:extLst>
          </p:cNvPr>
          <p:cNvSpPr/>
          <p:nvPr/>
        </p:nvSpPr>
        <p:spPr>
          <a:xfrm>
            <a:off x="6328821" y="2746420"/>
            <a:ext cx="466790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</a:p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7D06DC-77DB-4502-A7EA-F6B4CE58A953}"/>
              </a:ext>
            </a:extLst>
          </p:cNvPr>
          <p:cNvSpPr/>
          <p:nvPr/>
        </p:nvSpPr>
        <p:spPr>
          <a:xfrm>
            <a:off x="6875577" y="2746420"/>
            <a:ext cx="549878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</a:p>
          <a:p>
            <a:pPr algn="ctr"/>
            <a:r>
              <a:rPr lang="en-US" altLang="ko-KR" sz="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JPA</a:t>
            </a:r>
            <a:endParaRPr lang="ko-KR" altLang="en-US" sz="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4B16080-9582-4042-9FBC-60AF7A372126}"/>
              </a:ext>
            </a:extLst>
          </p:cNvPr>
          <p:cNvSpPr/>
          <p:nvPr/>
        </p:nvSpPr>
        <p:spPr>
          <a:xfrm>
            <a:off x="5443292" y="2632210"/>
            <a:ext cx="2113602" cy="1539204"/>
          </a:xfrm>
          <a:prstGeom prst="roundRect">
            <a:avLst/>
          </a:prstGeom>
          <a:noFill/>
          <a:ln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44203D-3463-4CEF-9EAD-1A973D7CC576}"/>
              </a:ext>
            </a:extLst>
          </p:cNvPr>
          <p:cNvSpPr txBox="1"/>
          <p:nvPr/>
        </p:nvSpPr>
        <p:spPr>
          <a:xfrm>
            <a:off x="6211372" y="2517834"/>
            <a:ext cx="708618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58A6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  <a:endParaRPr lang="ko-KR" altLang="en-US" sz="700" b="1" dirty="0">
              <a:solidFill>
                <a:srgbClr val="58A6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033C380-3DEB-4750-8DC9-B28B05E9F044}"/>
              </a:ext>
            </a:extLst>
          </p:cNvPr>
          <p:cNvSpPr/>
          <p:nvPr/>
        </p:nvSpPr>
        <p:spPr>
          <a:xfrm>
            <a:off x="4506701" y="3026273"/>
            <a:ext cx="1056170" cy="2929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Request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8501507E-5BF1-45EA-82D4-6474E2570B60}"/>
              </a:ext>
            </a:extLst>
          </p:cNvPr>
          <p:cNvSpPr/>
          <p:nvPr/>
        </p:nvSpPr>
        <p:spPr>
          <a:xfrm flipH="1">
            <a:off x="4506700" y="3525493"/>
            <a:ext cx="1057785" cy="2929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Response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8E5B2B-E949-4073-BF18-FA7ABF428E79}"/>
              </a:ext>
            </a:extLst>
          </p:cNvPr>
          <p:cNvSpPr/>
          <p:nvPr/>
        </p:nvSpPr>
        <p:spPr>
          <a:xfrm>
            <a:off x="2298683" y="4491763"/>
            <a:ext cx="2985118" cy="53563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8F1DC5-76BF-4836-9334-EAA9B72A2962}"/>
              </a:ext>
            </a:extLst>
          </p:cNvPr>
          <p:cNvSpPr/>
          <p:nvPr/>
        </p:nvSpPr>
        <p:spPr>
          <a:xfrm>
            <a:off x="5365708" y="4491445"/>
            <a:ext cx="2985118" cy="53563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B1CB3B9-7AC6-44D4-87D9-D87F7EB88C1E}"/>
              </a:ext>
            </a:extLst>
          </p:cNvPr>
          <p:cNvSpPr/>
          <p:nvPr/>
        </p:nvSpPr>
        <p:spPr>
          <a:xfrm>
            <a:off x="7634478" y="2663161"/>
            <a:ext cx="600595" cy="1508254"/>
          </a:xfrm>
          <a:prstGeom prst="roundRect">
            <a:avLst/>
          </a:prstGeom>
          <a:noFill/>
          <a:ln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2E9A52F-7170-4113-B311-AE86CBE8E7F7}"/>
              </a:ext>
            </a:extLst>
          </p:cNvPr>
          <p:cNvSpPr txBox="1"/>
          <p:nvPr/>
        </p:nvSpPr>
        <p:spPr>
          <a:xfrm>
            <a:off x="7688070" y="2563133"/>
            <a:ext cx="496774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58A6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ko-KR" altLang="en-US" sz="700" b="1" dirty="0">
              <a:solidFill>
                <a:srgbClr val="58A6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CC18B6-DF31-400A-BF57-6B73EBD5882D}"/>
              </a:ext>
            </a:extLst>
          </p:cNvPr>
          <p:cNvSpPr/>
          <p:nvPr/>
        </p:nvSpPr>
        <p:spPr>
          <a:xfrm>
            <a:off x="7694150" y="2746420"/>
            <a:ext cx="499385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endParaRPr lang="ko-KR" altLang="en-US" sz="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883847E-FEF5-4467-891E-2F657256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078" y="4332019"/>
            <a:ext cx="857428" cy="857428"/>
          </a:xfrm>
          <a:prstGeom prst="rect">
            <a:avLst/>
          </a:prstGeom>
        </p:spPr>
      </p:pic>
      <p:pic>
        <p:nvPicPr>
          <p:cNvPr id="60" name="Picture 16">
            <a:extLst>
              <a:ext uri="{FF2B5EF4-FFF2-40B4-BE49-F238E27FC236}">
                <a16:creationId xmlns:a16="http://schemas.microsoft.com/office/drawing/2014/main" id="{FB2E2D55-0044-4F28-8347-49452679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97" y="4506445"/>
            <a:ext cx="696339" cy="4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E0C937-FE54-4A23-92FD-C2C3993BB4D6}"/>
              </a:ext>
            </a:extLst>
          </p:cNvPr>
          <p:cNvSpPr/>
          <p:nvPr/>
        </p:nvSpPr>
        <p:spPr>
          <a:xfrm>
            <a:off x="2298682" y="5139686"/>
            <a:ext cx="6052144" cy="53563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2" name="Picture 18" descr="C:/Users/admin/AppData/Roaming/PolarisOffice/ETemp/18020_12163232/image28.png">
            <a:extLst>
              <a:ext uri="{FF2B5EF4-FFF2-40B4-BE49-F238E27FC236}">
                <a16:creationId xmlns:a16="http://schemas.microsoft.com/office/drawing/2014/main" id="{C535F849-8B35-47A2-AEB8-ED6FC7A511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48526" y="5179533"/>
            <a:ext cx="747961" cy="449272"/>
          </a:xfrm>
          <a:prstGeom prst="rect">
            <a:avLst/>
          </a:prstGeom>
          <a:noFill/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EED0E5A-E05F-40D1-A0CC-697996E1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037" y="3255492"/>
            <a:ext cx="642313" cy="5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3B04947-4A3C-4AB8-ADB7-F65840333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415" y="4661369"/>
            <a:ext cx="586120" cy="58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66B4FBC-C895-4500-B2A0-C167F843A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040" y="5261474"/>
            <a:ext cx="1343520" cy="34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7877F11-93B0-40D6-A13E-2FFA0C99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118" y="3065512"/>
            <a:ext cx="1216950" cy="36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77A229-7F19-49B3-A385-B0D0F8D57958}"/>
              </a:ext>
            </a:extLst>
          </p:cNvPr>
          <p:cNvSpPr txBox="1"/>
          <p:nvPr/>
        </p:nvSpPr>
        <p:spPr>
          <a:xfrm>
            <a:off x="9673106" y="4357351"/>
            <a:ext cx="68085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협업 툴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719CA91-5850-4AB0-AAF5-655DE5C8C96E}"/>
              </a:ext>
            </a:extLst>
          </p:cNvPr>
          <p:cNvSpPr/>
          <p:nvPr/>
        </p:nvSpPr>
        <p:spPr>
          <a:xfrm>
            <a:off x="8555956" y="2198739"/>
            <a:ext cx="1410844" cy="2133280"/>
          </a:xfrm>
          <a:prstGeom prst="roundRect">
            <a:avLst/>
          </a:prstGeom>
          <a:noFill/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B4C1004-B505-4582-BA5F-5A26159EEC02}"/>
              </a:ext>
            </a:extLst>
          </p:cNvPr>
          <p:cNvSpPr/>
          <p:nvPr/>
        </p:nvSpPr>
        <p:spPr>
          <a:xfrm>
            <a:off x="10099171" y="2210087"/>
            <a:ext cx="1410844" cy="2133279"/>
          </a:xfrm>
          <a:prstGeom prst="roundRect">
            <a:avLst/>
          </a:prstGeom>
          <a:noFill/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3459A1B-51A3-4100-B253-51B95A6CD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170" y="4664307"/>
            <a:ext cx="564957" cy="58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8806E3F-7C62-4189-AC37-CB98C7EE8E34}"/>
              </a:ext>
            </a:extLst>
          </p:cNvPr>
          <p:cNvSpPr txBox="1"/>
          <p:nvPr/>
        </p:nvSpPr>
        <p:spPr>
          <a:xfrm>
            <a:off x="10368886" y="2063894"/>
            <a:ext cx="87141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 TEST</a:t>
            </a:r>
            <a:endParaRPr lang="ko-KR" altLang="en-US" sz="1300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53173D-08C2-44B0-8707-FF4E4F6CC777}"/>
              </a:ext>
            </a:extLst>
          </p:cNvPr>
          <p:cNvSpPr txBox="1"/>
          <p:nvPr/>
        </p:nvSpPr>
        <p:spPr>
          <a:xfrm>
            <a:off x="8673931" y="2063894"/>
            <a:ext cx="117489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PUBLISHING</a:t>
            </a:r>
            <a:endParaRPr lang="ko-KR" altLang="en-US" sz="1300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108" name="Picture 12" descr="Axure Logo">
            <a:extLst>
              <a:ext uri="{FF2B5EF4-FFF2-40B4-BE49-F238E27FC236}">
                <a16:creationId xmlns:a16="http://schemas.microsoft.com/office/drawing/2014/main" id="{71314812-8024-4246-A9DD-CB740C9BD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" t="33452" r="3780" b="32963"/>
          <a:stretch/>
        </p:blipFill>
        <p:spPr bwMode="auto">
          <a:xfrm>
            <a:off x="8690339" y="3853010"/>
            <a:ext cx="1109284" cy="30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579126E-999C-4340-AF41-E8DCB36F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981" y="3250112"/>
            <a:ext cx="341228" cy="5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세계에서 가장 진보된 프로토타이핑 툴 'Oven(오븐)'을 소개합니다">
            <a:extLst>
              <a:ext uri="{FF2B5EF4-FFF2-40B4-BE49-F238E27FC236}">
                <a16:creationId xmlns:a16="http://schemas.microsoft.com/office/drawing/2014/main" id="{A51DFDF7-9459-41BE-9090-B833857C6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4" t="22040" r="27337" b="41463"/>
          <a:stretch/>
        </p:blipFill>
        <p:spPr bwMode="auto">
          <a:xfrm>
            <a:off x="8846674" y="2441958"/>
            <a:ext cx="817591" cy="75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41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3856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ERD </a:t>
            </a:r>
            <a:r>
              <a:rPr lang="en-US" altLang="ko-KR" sz="1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Entity Relationship Diagram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4" name="그림 8" descr="C:/Users/admin/AppData/Roaming/PolarisOffice/ETemp/15060_7512840/fImage611663781478.png">
            <a:extLst>
              <a:ext uri="{FF2B5EF4-FFF2-40B4-BE49-F238E27FC236}">
                <a16:creationId xmlns:a16="http://schemas.microsoft.com/office/drawing/2014/main" id="{579881FE-E142-4349-AA61-29A4313EE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483" y="1468739"/>
            <a:ext cx="6175505" cy="4798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550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3864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WBS </a:t>
            </a:r>
            <a:r>
              <a:rPr lang="en-US" altLang="ko-KR" sz="1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Work Breakdown Structure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3" name="그림 8">
            <a:extLst>
              <a:ext uri="{FF2B5EF4-FFF2-40B4-BE49-F238E27FC236}">
                <a16:creationId xmlns:a16="http://schemas.microsoft.com/office/drawing/2014/main" id="{FB3B6B3A-074F-48DA-A6C0-0466CE9CD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204" y="1947000"/>
            <a:ext cx="8638186" cy="4225200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6A68B86-8B6C-43AD-A0D2-DAA311AA2983}"/>
              </a:ext>
            </a:extLst>
          </p:cNvPr>
          <p:cNvSpPr txBox="1"/>
          <p:nvPr/>
        </p:nvSpPr>
        <p:spPr>
          <a:xfrm>
            <a:off x="2156620" y="1475770"/>
            <a:ext cx="37361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폭포수 모델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(Waterfall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Model)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41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81134-97BF-40BE-92F6-A08EF790EA25}"/>
              </a:ext>
            </a:extLst>
          </p:cNvPr>
          <p:cNvSpPr txBox="1"/>
          <p:nvPr/>
        </p:nvSpPr>
        <p:spPr>
          <a:xfrm>
            <a:off x="940821" y="726345"/>
            <a:ext cx="1870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FIT-BACK</a:t>
            </a:r>
            <a:endParaRPr lang="ko-KR" altLang="en-US" sz="3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13791-B3FF-4D2F-B642-365E2C38F58E}"/>
              </a:ext>
            </a:extLst>
          </p:cNvPr>
          <p:cNvSpPr txBox="1"/>
          <p:nvPr/>
        </p:nvSpPr>
        <p:spPr>
          <a:xfrm>
            <a:off x="940821" y="1240680"/>
            <a:ext cx="23310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 및 피드백 서비스</a:t>
            </a:r>
            <a:endParaRPr lang="en-US" altLang="ko-KR" sz="13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9A11A-07A2-45E4-B2D7-37D19D0C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5" name="Object 1">
            <a:extLst>
              <a:ext uri="{FF2B5EF4-FFF2-40B4-BE49-F238E27FC236}">
                <a16:creationId xmlns:a16="http://schemas.microsoft.com/office/drawing/2014/main" id="{FB085594-1AEA-47CE-A60C-CEC3EF7CAF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119" y="5147774"/>
            <a:ext cx="1156656" cy="321360"/>
          </a:xfrm>
          <a:prstGeom prst="rect">
            <a:avLst/>
          </a:prstGeom>
        </p:spPr>
      </p:pic>
      <p:pic>
        <p:nvPicPr>
          <p:cNvPr id="46" name="Object 4">
            <a:extLst>
              <a:ext uri="{FF2B5EF4-FFF2-40B4-BE49-F238E27FC236}">
                <a16:creationId xmlns:a16="http://schemas.microsoft.com/office/drawing/2014/main" id="{54265B09-828A-4712-A161-3948CFAA52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8841" y="5185641"/>
            <a:ext cx="275288" cy="2519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7997A66-D226-43DD-84E7-124A85C5FBEA}"/>
              </a:ext>
            </a:extLst>
          </p:cNvPr>
          <p:cNvSpPr txBox="1"/>
          <p:nvPr/>
        </p:nvSpPr>
        <p:spPr>
          <a:xfrm>
            <a:off x="3130774" y="5145969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pic>
        <p:nvPicPr>
          <p:cNvPr id="48" name="Object 7">
            <a:extLst>
              <a:ext uri="{FF2B5EF4-FFF2-40B4-BE49-F238E27FC236}">
                <a16:creationId xmlns:a16="http://schemas.microsoft.com/office/drawing/2014/main" id="{8F0F17FC-89BE-47A6-81AF-9B3AEBCC70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24021" y="5182997"/>
            <a:ext cx="289932" cy="2519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43FD95-5ECF-4E21-86C9-B2B3B65AC33B}"/>
              </a:ext>
            </a:extLst>
          </p:cNvPr>
          <p:cNvSpPr txBox="1"/>
          <p:nvPr/>
        </p:nvSpPr>
        <p:spPr>
          <a:xfrm>
            <a:off x="5378393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pic>
        <p:nvPicPr>
          <p:cNvPr id="50" name="Object 10">
            <a:extLst>
              <a:ext uri="{FF2B5EF4-FFF2-40B4-BE49-F238E27FC236}">
                <a16:creationId xmlns:a16="http://schemas.microsoft.com/office/drawing/2014/main" id="{B6BC06B2-F3DD-438C-B71A-E56620C5E3E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5737" y="5184692"/>
            <a:ext cx="286541" cy="2519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E0C6788-9A67-4210-BAD0-183EEF704C41}"/>
              </a:ext>
            </a:extLst>
          </p:cNvPr>
          <p:cNvSpPr txBox="1"/>
          <p:nvPr/>
        </p:nvSpPr>
        <p:spPr>
          <a:xfrm>
            <a:off x="7796140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pic>
        <p:nvPicPr>
          <p:cNvPr id="52" name="Object 13">
            <a:extLst>
              <a:ext uri="{FF2B5EF4-FFF2-40B4-BE49-F238E27FC236}">
                <a16:creationId xmlns:a16="http://schemas.microsoft.com/office/drawing/2014/main" id="{ACE8B0D6-9CFC-4DD2-97AF-66C38413378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7371" y="5179470"/>
            <a:ext cx="295635" cy="25193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3D30E8-802A-4274-A1EC-34E306A859D2}"/>
              </a:ext>
            </a:extLst>
          </p:cNvPr>
          <p:cNvSpPr txBox="1"/>
          <p:nvPr/>
        </p:nvSpPr>
        <p:spPr>
          <a:xfrm>
            <a:off x="10039227" y="5151294"/>
            <a:ext cx="1540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CE05D0-F7D5-480A-BDAC-00402B300670}"/>
              </a:ext>
            </a:extLst>
          </p:cNvPr>
          <p:cNvSpPr txBox="1"/>
          <p:nvPr/>
        </p:nvSpPr>
        <p:spPr>
          <a:xfrm>
            <a:off x="3123809" y="542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F8F65F-71B7-4D94-8023-B67020C7370E}"/>
              </a:ext>
            </a:extLst>
          </p:cNvPr>
          <p:cNvSpPr txBox="1"/>
          <p:nvPr/>
        </p:nvSpPr>
        <p:spPr>
          <a:xfrm>
            <a:off x="5361459" y="5424904"/>
            <a:ext cx="132921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215B9C-4EB7-46AD-8922-13157C1B7272}"/>
              </a:ext>
            </a:extLst>
          </p:cNvPr>
          <p:cNvSpPr txBox="1"/>
          <p:nvPr/>
        </p:nvSpPr>
        <p:spPr>
          <a:xfrm>
            <a:off x="10043000" y="542963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079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B4708AC-D15D-4730-AD54-AB370B92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68" y="2142611"/>
            <a:ext cx="2717410" cy="24373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127646-F36F-4FA6-AF1E-2B648F64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78" y="1621474"/>
            <a:ext cx="7050277" cy="312461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4036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디자인 및 퍼블리싱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&lt; 1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 시안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F133A-4DC2-4FA9-AAE4-593006677B90}"/>
              </a:ext>
            </a:extLst>
          </p:cNvPr>
          <p:cNvSpPr txBox="1"/>
          <p:nvPr/>
        </p:nvSpPr>
        <p:spPr>
          <a:xfrm>
            <a:off x="4643334" y="5227741"/>
            <a:ext cx="450551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사용자의 입장에서 디자인이 화려하고 난잡함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4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4036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디자인 및 퍼블리싱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 2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 시안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F133A-4DC2-4FA9-AAE4-593006677B90}"/>
              </a:ext>
            </a:extLst>
          </p:cNvPr>
          <p:cNvSpPr txBox="1"/>
          <p:nvPr/>
        </p:nvSpPr>
        <p:spPr>
          <a:xfrm>
            <a:off x="8776291" y="3215929"/>
            <a:ext cx="328731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그리드 레이아웃을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고려하지 않음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B8FAC7-87D1-438B-8FED-B22059ACE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14" y="1379938"/>
            <a:ext cx="6582177" cy="477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3810659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디자인 및 퍼블리싱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최종안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</a:p>
          <a:p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F133A-4DC2-4FA9-AAE4-593006677B90}"/>
              </a:ext>
            </a:extLst>
          </p:cNvPr>
          <p:cNvSpPr txBox="1"/>
          <p:nvPr/>
        </p:nvSpPr>
        <p:spPr>
          <a:xfrm>
            <a:off x="8296999" y="3108921"/>
            <a:ext cx="3895001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차분한 색으로 통일 후 가시성 확보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그리드 배열 맞춰 제작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2F84A0-7652-4747-BC01-57771FE9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14" y="1310688"/>
            <a:ext cx="5819825" cy="49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7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흐름도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A68B86-8B6C-43AD-A0D2-DAA311AA2983}"/>
              </a:ext>
            </a:extLst>
          </p:cNvPr>
          <p:cNvSpPr txBox="1"/>
          <p:nvPr/>
        </p:nvSpPr>
        <p:spPr>
          <a:xfrm>
            <a:off x="4073978" y="5857781"/>
            <a:ext cx="590822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Figma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OvenApp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이용해 화면 설계서 작성 후 화면 흐름 구성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FB0C27-47E2-4EAD-B698-EA09C8C5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436" y="1036978"/>
            <a:ext cx="5273485" cy="479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1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66AD8C-C460-4371-AF49-3C151AF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48AE0-C10B-496F-AC97-41C4AB903500}"/>
              </a:ext>
            </a:extLst>
          </p:cNvPr>
          <p:cNvSpPr txBox="1"/>
          <p:nvPr/>
        </p:nvSpPr>
        <p:spPr>
          <a:xfrm>
            <a:off x="724767" y="2613392"/>
            <a:ext cx="31534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03</a:t>
            </a:r>
            <a:r>
              <a:rPr lang="en-US" altLang="ko-KR" sz="10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  <a:endParaRPr lang="en-US" altLang="ko-KR" sz="8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691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2BD6A2-6393-47E5-872F-0F54B931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4F769-08F1-4056-B9BD-A3B9ED65CDCC}"/>
              </a:ext>
            </a:extLst>
          </p:cNvPr>
          <p:cNvSpPr txBox="1"/>
          <p:nvPr/>
        </p:nvSpPr>
        <p:spPr>
          <a:xfrm>
            <a:off x="2194115" y="97982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A13F5-3740-4875-A91A-AC2519957CC7}"/>
              </a:ext>
            </a:extLst>
          </p:cNvPr>
          <p:cNvSpPr txBox="1"/>
          <p:nvPr/>
        </p:nvSpPr>
        <p:spPr>
          <a:xfrm>
            <a:off x="5934075" y="3228945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링크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이미지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430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66AD8C-C460-4371-AF49-3C151AF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48AE0-C10B-496F-AC97-41C4AB903500}"/>
              </a:ext>
            </a:extLst>
          </p:cNvPr>
          <p:cNvSpPr txBox="1"/>
          <p:nvPr/>
        </p:nvSpPr>
        <p:spPr>
          <a:xfrm>
            <a:off x="734292" y="2613392"/>
            <a:ext cx="85876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04</a:t>
            </a:r>
            <a:r>
              <a:rPr lang="en-US" altLang="ko-KR" sz="10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  <a:endParaRPr lang="en-US" altLang="ko-KR" sz="8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27E04-F57E-4986-9DB1-EF0C3092E756}"/>
              </a:ext>
            </a:extLst>
          </p:cNvPr>
          <p:cNvSpPr txBox="1"/>
          <p:nvPr/>
        </p:nvSpPr>
        <p:spPr>
          <a:xfrm>
            <a:off x="1959524" y="4244608"/>
            <a:ext cx="1187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3E430A-1C8A-49BE-A611-3CD1F564BB5B}"/>
              </a:ext>
            </a:extLst>
          </p:cNvPr>
          <p:cNvCxnSpPr>
            <a:cxnSpLocks/>
          </p:cNvCxnSpPr>
          <p:nvPr/>
        </p:nvCxnSpPr>
        <p:spPr>
          <a:xfrm>
            <a:off x="1959524" y="4309861"/>
            <a:ext cx="0" cy="4563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99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973BB-8156-4F40-AE15-FA380AEC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6324AF82-26DD-49B4-9CB7-C8DED7E0759D}"/>
              </a:ext>
            </a:extLst>
          </p:cNvPr>
          <p:cNvSpPr txBox="1"/>
          <p:nvPr/>
        </p:nvSpPr>
        <p:spPr>
          <a:xfrm>
            <a:off x="2138717" y="2948385"/>
            <a:ext cx="29105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권빛나리</a:t>
            </a:r>
            <a:endParaRPr sz="3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" name="Google Shape;101;p14">
            <a:extLst>
              <a:ext uri="{FF2B5EF4-FFF2-40B4-BE49-F238E27FC236}">
                <a16:creationId xmlns:a16="http://schemas.microsoft.com/office/drawing/2014/main" id="{24460F55-C3C1-4935-967D-D482FFD70C07}"/>
              </a:ext>
            </a:extLst>
          </p:cNvPr>
          <p:cNvSpPr txBox="1"/>
          <p:nvPr/>
        </p:nvSpPr>
        <p:spPr>
          <a:xfrm>
            <a:off x="5254111" y="2952950"/>
            <a:ext cx="29105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곽다은</a:t>
            </a:r>
            <a:endParaRPr sz="3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" name="Google Shape;103;p14">
            <a:extLst>
              <a:ext uri="{FF2B5EF4-FFF2-40B4-BE49-F238E27FC236}">
                <a16:creationId xmlns:a16="http://schemas.microsoft.com/office/drawing/2014/main" id="{C53C6505-5093-4583-BE20-60E437346B6F}"/>
              </a:ext>
            </a:extLst>
          </p:cNvPr>
          <p:cNvSpPr txBox="1"/>
          <p:nvPr/>
        </p:nvSpPr>
        <p:spPr>
          <a:xfrm>
            <a:off x="8369505" y="2952949"/>
            <a:ext cx="29105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신효원</a:t>
            </a:r>
            <a:endParaRPr sz="3000" b="1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7086382-0C48-4A6F-A75F-03A474FCFE55}"/>
              </a:ext>
            </a:extLst>
          </p:cNvPr>
          <p:cNvSpPr/>
          <p:nvPr/>
        </p:nvSpPr>
        <p:spPr>
          <a:xfrm>
            <a:off x="2873988" y="1395396"/>
            <a:ext cx="1440000" cy="144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CA0E6DF-3BD1-4185-8319-A95DF3979BBF}"/>
              </a:ext>
            </a:extLst>
          </p:cNvPr>
          <p:cNvSpPr/>
          <p:nvPr/>
        </p:nvSpPr>
        <p:spPr>
          <a:xfrm>
            <a:off x="5989382" y="1395396"/>
            <a:ext cx="1440000" cy="144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45FB623-B17C-4E2D-B1A7-61437A09C9F1}"/>
              </a:ext>
            </a:extLst>
          </p:cNvPr>
          <p:cNvSpPr/>
          <p:nvPr/>
        </p:nvSpPr>
        <p:spPr>
          <a:xfrm>
            <a:off x="9104776" y="1395396"/>
            <a:ext cx="1440000" cy="144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4FF65-F271-4BBE-A17B-46A6A97A93A3}"/>
              </a:ext>
            </a:extLst>
          </p:cNvPr>
          <p:cNvSpPr txBox="1"/>
          <p:nvPr/>
        </p:nvSpPr>
        <p:spPr>
          <a:xfrm>
            <a:off x="2544034" y="3470047"/>
            <a:ext cx="209990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Front,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서류 작업 담당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2EC118-8D0A-44BB-83F1-013CC6E079D6}"/>
              </a:ext>
            </a:extLst>
          </p:cNvPr>
          <p:cNvSpPr txBox="1"/>
          <p:nvPr/>
        </p:nvSpPr>
        <p:spPr>
          <a:xfrm>
            <a:off x="5659427" y="3412897"/>
            <a:ext cx="209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Front,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서류 작업 담당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D64D2F-8463-4831-869D-0EFC42B5EB52}"/>
              </a:ext>
            </a:extLst>
          </p:cNvPr>
          <p:cNvSpPr txBox="1"/>
          <p:nvPr/>
        </p:nvSpPr>
        <p:spPr>
          <a:xfrm>
            <a:off x="8780087" y="3465483"/>
            <a:ext cx="209990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Front,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서류 작업 담당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1CA65-DBA1-409C-AA54-F2C550DFB047}"/>
              </a:ext>
            </a:extLst>
          </p:cNvPr>
          <p:cNvSpPr txBox="1"/>
          <p:nvPr/>
        </p:nvSpPr>
        <p:spPr>
          <a:xfrm>
            <a:off x="8621010" y="3936693"/>
            <a:ext cx="2407530" cy="1916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마음이 맞는 사람들과 좋은 기회로 프로젝트를 진행할 수 있게 되어 행복했습니다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풀리지 않을 때 서로 머리를 맞대고 고민하며 에러가 해결될 때 기뻤습니다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체력적인 부분에서 부족함이 제일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크게 느껴져 아쉬웠습니다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다음에 참여하게 될 프로젝트를 대비해 열심히 운동해 두겠습니다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으쌰으쌰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509EED4-19A3-4775-A5C3-FCFC90B4518C}"/>
              </a:ext>
            </a:extLst>
          </p:cNvPr>
          <p:cNvCxnSpPr/>
          <p:nvPr/>
        </p:nvCxnSpPr>
        <p:spPr>
          <a:xfrm>
            <a:off x="5449381" y="3874562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DD3E235-CFB3-4FA0-81B5-D7F35CCFF4E5}"/>
              </a:ext>
            </a:extLst>
          </p:cNvPr>
          <p:cNvCxnSpPr/>
          <p:nvPr/>
        </p:nvCxnSpPr>
        <p:spPr>
          <a:xfrm>
            <a:off x="2333987" y="3872449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F174C02-86B9-4551-9C9E-6012AAB5FCAB}"/>
              </a:ext>
            </a:extLst>
          </p:cNvPr>
          <p:cNvCxnSpPr/>
          <p:nvPr/>
        </p:nvCxnSpPr>
        <p:spPr>
          <a:xfrm>
            <a:off x="8564775" y="3872449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C88029-38A3-4255-9E7F-B1B301C85391}"/>
              </a:ext>
            </a:extLst>
          </p:cNvPr>
          <p:cNvSpPr txBox="1"/>
          <p:nvPr/>
        </p:nvSpPr>
        <p:spPr>
          <a:xfrm>
            <a:off x="2194115" y="97982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회고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D8BC84-8814-4205-9EE2-0BCE260CF1C8}"/>
              </a:ext>
            </a:extLst>
          </p:cNvPr>
          <p:cNvSpPr txBox="1"/>
          <p:nvPr/>
        </p:nvSpPr>
        <p:spPr>
          <a:xfrm>
            <a:off x="5505616" y="3936693"/>
            <a:ext cx="2407530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느낀 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마음이 맞는 사람들과 좋은 기회로 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프로젝트를 진행할 수 있게 되어 행복했습니다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풀리지 않을 때 서로 머리를 맞대고 고민하며 로직이 풀릴 때 기뻤습니다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보완점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체력적인 부분에서 부족함이 제일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크게 느껴져 아쉬웠습니다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다음에 참여하게 될 프로젝트를 대비해 열심히 운동해 두겠습니다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으쌰으쌰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796F9E-DFDE-465F-9033-19BC076323F0}"/>
              </a:ext>
            </a:extLst>
          </p:cNvPr>
          <p:cNvSpPr txBox="1"/>
          <p:nvPr/>
        </p:nvSpPr>
        <p:spPr>
          <a:xfrm>
            <a:off x="2390222" y="3936693"/>
            <a:ext cx="2407530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느낀 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마음이 맞는 사람들과 좋은 기회로 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프로젝트를 진행할 수 있게 되어 행복했습니다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풀리지 않을 때 서로 머리를 맞대고 고민하며 로직이 풀릴 때 기뻤습니다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보완점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체력적인 부분에서 부족함이 제일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크게 느껴져 아쉬웠습니다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다음에 참여하게 될 프로젝트를 대비해 열심히 운동해 두겠습니다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으쌰으쌰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4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973BB-8156-4F40-AE15-FA380AEC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3236A-1450-4DED-BD26-DFEDCA6D439A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차후 계획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89E1C61-144D-4A56-8394-A7948B10694D}"/>
              </a:ext>
            </a:extLst>
          </p:cNvPr>
          <p:cNvSpPr/>
          <p:nvPr/>
        </p:nvSpPr>
        <p:spPr>
          <a:xfrm>
            <a:off x="8131747" y="2156619"/>
            <a:ext cx="573756" cy="638339"/>
          </a:xfrm>
          <a:prstGeom prst="rightArrow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4F6B7D-E331-42B6-8720-3498BB7BF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110" y="1529886"/>
            <a:ext cx="1899114" cy="189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6C22E1-0C51-45A4-80E9-C4BA1527D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7"/>
          <a:stretch/>
        </p:blipFill>
        <p:spPr bwMode="auto">
          <a:xfrm>
            <a:off x="3005781" y="1677818"/>
            <a:ext cx="1816148" cy="17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486325F-E164-41D6-8B58-C9519454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435" y="1583519"/>
            <a:ext cx="1784537" cy="17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5D0FDF-B354-4C7E-A54E-C163F1FDD448}"/>
              </a:ext>
            </a:extLst>
          </p:cNvPr>
          <p:cNvSpPr/>
          <p:nvPr/>
        </p:nvSpPr>
        <p:spPr>
          <a:xfrm>
            <a:off x="5173855" y="2156619"/>
            <a:ext cx="573756" cy="638339"/>
          </a:xfrm>
          <a:prstGeom prst="rightArrow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EDA01B-553B-4CF4-9BF9-52DD77D3B1EE}"/>
              </a:ext>
            </a:extLst>
          </p:cNvPr>
          <p:cNvCxnSpPr/>
          <p:nvPr/>
        </p:nvCxnSpPr>
        <p:spPr>
          <a:xfrm>
            <a:off x="2653855" y="362228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79E71A-46B5-4A1D-A51C-2599F034882E}"/>
              </a:ext>
            </a:extLst>
          </p:cNvPr>
          <p:cNvCxnSpPr/>
          <p:nvPr/>
        </p:nvCxnSpPr>
        <p:spPr>
          <a:xfrm>
            <a:off x="5657667" y="362228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15CB819-BE74-41CE-AC40-43430BDB1EC2}"/>
              </a:ext>
            </a:extLst>
          </p:cNvPr>
          <p:cNvCxnSpPr/>
          <p:nvPr/>
        </p:nvCxnSpPr>
        <p:spPr>
          <a:xfrm>
            <a:off x="8666704" y="362228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648EAA6-17A5-495D-B21B-2E5E756B03DC}"/>
              </a:ext>
            </a:extLst>
          </p:cNvPr>
          <p:cNvCxnSpPr/>
          <p:nvPr/>
        </p:nvCxnSpPr>
        <p:spPr>
          <a:xfrm>
            <a:off x="2653855" y="574064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CA6132-BD43-44A6-AB05-F93EC8A92C4A}"/>
              </a:ext>
            </a:extLst>
          </p:cNvPr>
          <p:cNvCxnSpPr/>
          <p:nvPr/>
        </p:nvCxnSpPr>
        <p:spPr>
          <a:xfrm>
            <a:off x="5657667" y="574064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1EA53E3-2C94-495A-8EB0-30FDEA3D332D}"/>
              </a:ext>
            </a:extLst>
          </p:cNvPr>
          <p:cNvCxnSpPr/>
          <p:nvPr/>
        </p:nvCxnSpPr>
        <p:spPr>
          <a:xfrm>
            <a:off x="8666704" y="574064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EE4243-F07C-43D9-BD9A-C4940105EF5B}"/>
              </a:ext>
            </a:extLst>
          </p:cNvPr>
          <p:cNvSpPr txBox="1"/>
          <p:nvPr/>
        </p:nvSpPr>
        <p:spPr>
          <a:xfrm>
            <a:off x="6205773" y="4449609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TDD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14F0A9-7E45-4DBC-ADB7-6AD6B2297EFB}"/>
              </a:ext>
            </a:extLst>
          </p:cNvPr>
          <p:cNvSpPr txBox="1"/>
          <p:nvPr/>
        </p:nvSpPr>
        <p:spPr>
          <a:xfrm>
            <a:off x="2814836" y="4449609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추가하지 못한 기능 개발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024C77-F201-487C-A704-DB613C7D1124}"/>
              </a:ext>
            </a:extLst>
          </p:cNvPr>
          <p:cNvSpPr txBox="1"/>
          <p:nvPr/>
        </p:nvSpPr>
        <p:spPr>
          <a:xfrm>
            <a:off x="8569600" y="4450180"/>
            <a:ext cx="2714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Jenkins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활용해 빌드 자동화</a:t>
            </a:r>
          </a:p>
        </p:txBody>
      </p:sp>
    </p:spTree>
    <p:extLst>
      <p:ext uri="{BB962C8B-B14F-4D97-AF65-F5344CB8AC3E}">
        <p14:creationId xmlns:p14="http://schemas.microsoft.com/office/powerpoint/2010/main" val="4138105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4503A-E8D9-4172-BD6E-F14D00B1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D3248-01A3-49E2-B47A-9C36BC031F63}"/>
              </a:ext>
            </a:extLst>
          </p:cNvPr>
          <p:cNvSpPr txBox="1"/>
          <p:nvPr/>
        </p:nvSpPr>
        <p:spPr>
          <a:xfrm>
            <a:off x="734292" y="4035610"/>
            <a:ext cx="417486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THANK YOU</a:t>
            </a:r>
            <a:endParaRPr lang="ko-KR" altLang="en-US" sz="5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12DF8-761B-40E3-A333-98B1D03E0CCF}"/>
              </a:ext>
            </a:extLst>
          </p:cNvPr>
          <p:cNvSpPr txBox="1"/>
          <p:nvPr/>
        </p:nvSpPr>
        <p:spPr>
          <a:xfrm>
            <a:off x="867642" y="4812374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0359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81134-97BF-40BE-92F6-A08EF790EA25}"/>
              </a:ext>
            </a:extLst>
          </p:cNvPr>
          <p:cNvSpPr txBox="1"/>
          <p:nvPr/>
        </p:nvSpPr>
        <p:spPr>
          <a:xfrm>
            <a:off x="940821" y="726345"/>
            <a:ext cx="1870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FIT-BACK</a:t>
            </a:r>
            <a:endParaRPr lang="ko-KR" altLang="en-US" sz="3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13791-B3FF-4D2F-B642-365E2C38F58E}"/>
              </a:ext>
            </a:extLst>
          </p:cNvPr>
          <p:cNvSpPr txBox="1"/>
          <p:nvPr/>
        </p:nvSpPr>
        <p:spPr>
          <a:xfrm>
            <a:off x="940821" y="1240680"/>
            <a:ext cx="23310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 및 피드백 서비스</a:t>
            </a:r>
            <a:endParaRPr lang="en-US" altLang="ko-KR" sz="13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9A11A-07A2-45E4-B2D7-37D19D0C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5" name="Object 1">
            <a:extLst>
              <a:ext uri="{FF2B5EF4-FFF2-40B4-BE49-F238E27FC236}">
                <a16:creationId xmlns:a16="http://schemas.microsoft.com/office/drawing/2014/main" id="{FB085594-1AEA-47CE-A60C-CEC3EF7CAF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6504" y="5147774"/>
            <a:ext cx="1156656" cy="321360"/>
          </a:xfrm>
          <a:prstGeom prst="rect">
            <a:avLst/>
          </a:prstGeom>
        </p:spPr>
      </p:pic>
      <p:pic>
        <p:nvPicPr>
          <p:cNvPr id="46" name="Object 4">
            <a:extLst>
              <a:ext uri="{FF2B5EF4-FFF2-40B4-BE49-F238E27FC236}">
                <a16:creationId xmlns:a16="http://schemas.microsoft.com/office/drawing/2014/main" id="{54265B09-828A-4712-A161-3948CFAA52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6262" y="5185641"/>
            <a:ext cx="275288" cy="2519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7997A66-D226-43DD-84E7-124A85C5FBEA}"/>
              </a:ext>
            </a:extLst>
          </p:cNvPr>
          <p:cNvSpPr txBox="1"/>
          <p:nvPr/>
        </p:nvSpPr>
        <p:spPr>
          <a:xfrm>
            <a:off x="4078195" y="5145969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pic>
        <p:nvPicPr>
          <p:cNvPr id="48" name="Object 7">
            <a:extLst>
              <a:ext uri="{FF2B5EF4-FFF2-40B4-BE49-F238E27FC236}">
                <a16:creationId xmlns:a16="http://schemas.microsoft.com/office/drawing/2014/main" id="{8F0F17FC-89BE-47A6-81AF-9B3AEBCC70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6102" y="5182997"/>
            <a:ext cx="289932" cy="2519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43FD95-5ECF-4E21-86C9-B2B3B65AC33B}"/>
              </a:ext>
            </a:extLst>
          </p:cNvPr>
          <p:cNvSpPr txBox="1"/>
          <p:nvPr/>
        </p:nvSpPr>
        <p:spPr>
          <a:xfrm>
            <a:off x="5510474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pic>
        <p:nvPicPr>
          <p:cNvPr id="50" name="Object 10">
            <a:extLst>
              <a:ext uri="{FF2B5EF4-FFF2-40B4-BE49-F238E27FC236}">
                <a16:creationId xmlns:a16="http://schemas.microsoft.com/office/drawing/2014/main" id="{B6BC06B2-F3DD-438C-B71A-E56620C5E3E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2478" y="5184692"/>
            <a:ext cx="286541" cy="2519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E0C6788-9A67-4210-BAD0-183EEF704C41}"/>
              </a:ext>
            </a:extLst>
          </p:cNvPr>
          <p:cNvSpPr txBox="1"/>
          <p:nvPr/>
        </p:nvSpPr>
        <p:spPr>
          <a:xfrm>
            <a:off x="7112881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pic>
        <p:nvPicPr>
          <p:cNvPr id="52" name="Object 13">
            <a:extLst>
              <a:ext uri="{FF2B5EF4-FFF2-40B4-BE49-F238E27FC236}">
                <a16:creationId xmlns:a16="http://schemas.microsoft.com/office/drawing/2014/main" id="{ACE8B0D6-9CFC-4DD2-97AF-66C38413378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58772" y="5179470"/>
            <a:ext cx="295635" cy="25193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3D30E8-802A-4274-A1EC-34E306A859D2}"/>
              </a:ext>
            </a:extLst>
          </p:cNvPr>
          <p:cNvSpPr txBox="1"/>
          <p:nvPr/>
        </p:nvSpPr>
        <p:spPr>
          <a:xfrm>
            <a:off x="8540628" y="5151294"/>
            <a:ext cx="1540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CE05D0-F7D5-480A-BDAC-00402B300670}"/>
              </a:ext>
            </a:extLst>
          </p:cNvPr>
          <p:cNvSpPr txBox="1"/>
          <p:nvPr/>
        </p:nvSpPr>
        <p:spPr>
          <a:xfrm>
            <a:off x="4071230" y="542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F8F65F-71B7-4D94-8023-B67020C7370E}"/>
              </a:ext>
            </a:extLst>
          </p:cNvPr>
          <p:cNvSpPr txBox="1"/>
          <p:nvPr/>
        </p:nvSpPr>
        <p:spPr>
          <a:xfrm>
            <a:off x="5493540" y="5424904"/>
            <a:ext cx="132921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215B9C-4EB7-46AD-8922-13157C1B7272}"/>
              </a:ext>
            </a:extLst>
          </p:cNvPr>
          <p:cNvSpPr txBox="1"/>
          <p:nvPr/>
        </p:nvSpPr>
        <p:spPr>
          <a:xfrm>
            <a:off x="8544401" y="542963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96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81134-97BF-40BE-92F6-A08EF790EA25}"/>
              </a:ext>
            </a:extLst>
          </p:cNvPr>
          <p:cNvSpPr txBox="1"/>
          <p:nvPr/>
        </p:nvSpPr>
        <p:spPr>
          <a:xfrm>
            <a:off x="940821" y="726345"/>
            <a:ext cx="1870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FIT-BACK</a:t>
            </a:r>
            <a:endParaRPr lang="ko-KR" altLang="en-US" sz="3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13791-B3FF-4D2F-B642-365E2C38F58E}"/>
              </a:ext>
            </a:extLst>
          </p:cNvPr>
          <p:cNvSpPr txBox="1"/>
          <p:nvPr/>
        </p:nvSpPr>
        <p:spPr>
          <a:xfrm>
            <a:off x="940821" y="1240680"/>
            <a:ext cx="23310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 및 피드백 서비스</a:t>
            </a:r>
            <a:endParaRPr lang="en-US" altLang="ko-KR" sz="13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9A11A-07A2-45E4-B2D7-37D19D0C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5" name="Object 1">
            <a:extLst>
              <a:ext uri="{FF2B5EF4-FFF2-40B4-BE49-F238E27FC236}">
                <a16:creationId xmlns:a16="http://schemas.microsoft.com/office/drawing/2014/main" id="{FB085594-1AEA-47CE-A60C-CEC3EF7CAF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259" y="5147774"/>
            <a:ext cx="1156656" cy="321360"/>
          </a:xfrm>
          <a:prstGeom prst="rect">
            <a:avLst/>
          </a:prstGeom>
        </p:spPr>
      </p:pic>
      <p:pic>
        <p:nvPicPr>
          <p:cNvPr id="46" name="Object 4">
            <a:extLst>
              <a:ext uri="{FF2B5EF4-FFF2-40B4-BE49-F238E27FC236}">
                <a16:creationId xmlns:a16="http://schemas.microsoft.com/office/drawing/2014/main" id="{54265B09-828A-4712-A161-3948CFAA52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8281" y="5185641"/>
            <a:ext cx="275288" cy="2519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7997A66-D226-43DD-84E7-124A85C5FBEA}"/>
              </a:ext>
            </a:extLst>
          </p:cNvPr>
          <p:cNvSpPr txBox="1"/>
          <p:nvPr/>
        </p:nvSpPr>
        <p:spPr>
          <a:xfrm>
            <a:off x="2460214" y="5145969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pic>
        <p:nvPicPr>
          <p:cNvPr id="48" name="Object 7">
            <a:extLst>
              <a:ext uri="{FF2B5EF4-FFF2-40B4-BE49-F238E27FC236}">
                <a16:creationId xmlns:a16="http://schemas.microsoft.com/office/drawing/2014/main" id="{8F0F17FC-89BE-47A6-81AF-9B3AEBCC70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8121" y="5182997"/>
            <a:ext cx="289932" cy="2519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43FD95-5ECF-4E21-86C9-B2B3B65AC33B}"/>
              </a:ext>
            </a:extLst>
          </p:cNvPr>
          <p:cNvSpPr txBox="1"/>
          <p:nvPr/>
        </p:nvSpPr>
        <p:spPr>
          <a:xfrm>
            <a:off x="3892493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pic>
        <p:nvPicPr>
          <p:cNvPr id="50" name="Object 10">
            <a:extLst>
              <a:ext uri="{FF2B5EF4-FFF2-40B4-BE49-F238E27FC236}">
                <a16:creationId xmlns:a16="http://schemas.microsoft.com/office/drawing/2014/main" id="{B6BC06B2-F3DD-438C-B71A-E56620C5E3E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4497" y="5184692"/>
            <a:ext cx="286541" cy="2519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E0C6788-9A67-4210-BAD0-183EEF704C41}"/>
              </a:ext>
            </a:extLst>
          </p:cNvPr>
          <p:cNvSpPr txBox="1"/>
          <p:nvPr/>
        </p:nvSpPr>
        <p:spPr>
          <a:xfrm>
            <a:off x="5494900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pic>
        <p:nvPicPr>
          <p:cNvPr id="52" name="Object 13">
            <a:extLst>
              <a:ext uri="{FF2B5EF4-FFF2-40B4-BE49-F238E27FC236}">
                <a16:creationId xmlns:a16="http://schemas.microsoft.com/office/drawing/2014/main" id="{ACE8B0D6-9CFC-4DD2-97AF-66C38413378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0791" y="5179470"/>
            <a:ext cx="295635" cy="25193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3D30E8-802A-4274-A1EC-34E306A859D2}"/>
              </a:ext>
            </a:extLst>
          </p:cNvPr>
          <p:cNvSpPr txBox="1"/>
          <p:nvPr/>
        </p:nvSpPr>
        <p:spPr>
          <a:xfrm>
            <a:off x="6922647" y="5151294"/>
            <a:ext cx="1540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CE05D0-F7D5-480A-BDAC-00402B300670}"/>
              </a:ext>
            </a:extLst>
          </p:cNvPr>
          <p:cNvSpPr txBox="1"/>
          <p:nvPr/>
        </p:nvSpPr>
        <p:spPr>
          <a:xfrm>
            <a:off x="2453249" y="542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F8F65F-71B7-4D94-8023-B67020C7370E}"/>
              </a:ext>
            </a:extLst>
          </p:cNvPr>
          <p:cNvSpPr txBox="1"/>
          <p:nvPr/>
        </p:nvSpPr>
        <p:spPr>
          <a:xfrm>
            <a:off x="3875559" y="5424904"/>
            <a:ext cx="132921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215B9C-4EB7-46AD-8922-13157C1B7272}"/>
              </a:ext>
            </a:extLst>
          </p:cNvPr>
          <p:cNvSpPr txBox="1"/>
          <p:nvPr/>
        </p:nvSpPr>
        <p:spPr>
          <a:xfrm>
            <a:off x="6926420" y="542963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24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7CE783-BEEE-4554-A6DD-3F7673A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56786-8847-4156-86E4-122805BA4412}"/>
              </a:ext>
            </a:extLst>
          </p:cNvPr>
          <p:cNvSpPr txBox="1"/>
          <p:nvPr/>
        </p:nvSpPr>
        <p:spPr>
          <a:xfrm>
            <a:off x="674470" y="2613392"/>
            <a:ext cx="31534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r>
              <a:rPr lang="en-US" altLang="ko-KR" sz="10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  <a:endParaRPr lang="en-US" altLang="ko-KR" sz="8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F56C-DF31-490D-8E01-27CB8CA82042}"/>
              </a:ext>
            </a:extLst>
          </p:cNvPr>
          <p:cNvSpPr txBox="1"/>
          <p:nvPr/>
        </p:nvSpPr>
        <p:spPr>
          <a:xfrm>
            <a:off x="1905057" y="4244608"/>
            <a:ext cx="13292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벤치마킹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E7B2EA-7BBB-47EA-A2C1-FC9A3849284B}"/>
              </a:ext>
            </a:extLst>
          </p:cNvPr>
          <p:cNvCxnSpPr>
            <a:cxnSpLocks/>
          </p:cNvCxnSpPr>
          <p:nvPr/>
        </p:nvCxnSpPr>
        <p:spPr>
          <a:xfrm>
            <a:off x="1905058" y="4293208"/>
            <a:ext cx="0" cy="68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3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DEF97-E477-4B63-AC9B-46FECD18D0F2}"/>
              </a:ext>
            </a:extLst>
          </p:cNvPr>
          <p:cNvSpPr txBox="1"/>
          <p:nvPr/>
        </p:nvSpPr>
        <p:spPr>
          <a:xfrm>
            <a:off x="2194115" y="979828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주제 선정 배경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74530FD5-35E1-491B-ACC6-00F88FAE5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674917"/>
              </p:ext>
            </p:extLst>
          </p:nvPr>
        </p:nvGraphicFramePr>
        <p:xfrm>
          <a:off x="1752599" y="1611025"/>
          <a:ext cx="5241053" cy="457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8C68E5-7BB6-4E3C-B1BD-F2EF88ED4ACD}"/>
              </a:ext>
            </a:extLst>
          </p:cNvPr>
          <p:cNvSpPr txBox="1"/>
          <p:nvPr/>
        </p:nvSpPr>
        <p:spPr>
          <a:xfrm>
            <a:off x="6993652" y="2678121"/>
            <a:ext cx="3969356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 조원의 관심사 조합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유명인의 패션 정보 아카이브 서비스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⇒ 문제점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서비스의 단조로움</a:t>
            </a:r>
          </a:p>
          <a:p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유저의 생산적인 활동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불가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수정된 주제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⇒ 패션 정보를 매일 기록하고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 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점수로 피드백을 받을 수 있는 서비스 </a:t>
            </a:r>
          </a:p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80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A4213-E6D6-4BCF-B2F0-21C8F0F306F0}"/>
              </a:ext>
            </a:extLst>
          </p:cNvPr>
          <p:cNvSpPr txBox="1"/>
          <p:nvPr/>
        </p:nvSpPr>
        <p:spPr>
          <a:xfrm>
            <a:off x="2258553" y="4072467"/>
            <a:ext cx="8130880" cy="405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#OOTD 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란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“Outfit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Of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The Day”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약자로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5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당일 또는 특정 상황에서 입은 자신의 옷차림이라는 뜻</a:t>
            </a:r>
            <a:endParaRPr lang="en-US" altLang="ko-KR" sz="15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86072F-4106-4DF1-9A68-821B26D4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15" y="1617783"/>
            <a:ext cx="9327798" cy="2454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7E0C9D-99A3-4FFB-911E-ED7D87407F0E}"/>
              </a:ext>
            </a:extLst>
          </p:cNvPr>
          <p:cNvSpPr txBox="1"/>
          <p:nvPr/>
        </p:nvSpPr>
        <p:spPr>
          <a:xfrm>
            <a:off x="3189894" y="5005802"/>
            <a:ext cx="7336239" cy="837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2022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25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 기준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유명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SNS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 해시태그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#ootd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포함된 게시물 수 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= 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약 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억 개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패션을 향한 사람들의 관심이 높음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5E294-F0D2-4A8C-94AD-0FC7C6098BD0}"/>
              </a:ext>
            </a:extLst>
          </p:cNvPr>
          <p:cNvSpPr txBox="1"/>
          <p:nvPr/>
        </p:nvSpPr>
        <p:spPr>
          <a:xfrm>
            <a:off x="2194115" y="6415801"/>
            <a:ext cx="5283645" cy="196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출처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“</a:t>
            </a:r>
            <a:r>
              <a:rPr lang="en-US" altLang="ko-KR" sz="50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ootd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뜻은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SNS</a:t>
            </a:r>
            <a:r>
              <a:rPr lang="ko-KR" altLang="en-US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쓰이는 </a:t>
            </a:r>
            <a:r>
              <a:rPr lang="ko-KR" altLang="en-US" sz="50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해시테크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(#)”, </a:t>
            </a:r>
            <a:r>
              <a:rPr lang="ko-KR" altLang="en-US" sz="50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아주경제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5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2019-07-03,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https://www.ajunews.com/view/20190703202801960</a:t>
            </a:r>
            <a:endParaRPr lang="en-US" altLang="ko-KR" sz="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89CDEE-7FFE-4F48-8E92-FE51A8ACB36D}"/>
              </a:ext>
            </a:extLst>
          </p:cNvPr>
          <p:cNvSpPr/>
          <p:nvPr/>
        </p:nvSpPr>
        <p:spPr>
          <a:xfrm>
            <a:off x="6858014" y="3480846"/>
            <a:ext cx="1666861" cy="405304"/>
          </a:xfrm>
          <a:prstGeom prst="rect">
            <a:avLst/>
          </a:prstGeom>
          <a:noFill/>
          <a:ln>
            <a:solidFill>
              <a:srgbClr val="58A6F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38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스타일쉐어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C6B42-5BA8-4CC2-9399-1F895D5010C3}"/>
              </a:ext>
            </a:extLst>
          </p:cNvPr>
          <p:cNvSpPr txBox="1"/>
          <p:nvPr/>
        </p:nvSpPr>
        <p:spPr>
          <a:xfrm>
            <a:off x="2194115" y="5199456"/>
            <a:ext cx="8197660" cy="83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그날의 옷차림과 상세 정보를 기록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댓글로 제품 정보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혹은 좋아요 요청 등 영양가 있는 소통이 일어나고 있지 않음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E4E3E1-ACB0-4713-B566-9D9687373972}"/>
              </a:ext>
            </a:extLst>
          </p:cNvPr>
          <p:cNvSpPr txBox="1"/>
          <p:nvPr/>
        </p:nvSpPr>
        <p:spPr>
          <a:xfrm>
            <a:off x="10035074" y="4631380"/>
            <a:ext cx="1701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좌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스타일쉐어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#OOTD 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탭</a:t>
            </a:r>
            <a:endParaRPr lang="en-US" altLang="ko-KR" sz="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스타일쉐어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#OOTD 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상세 페이지</a:t>
            </a:r>
            <a:endParaRPr lang="en-US" altLang="ko-KR" sz="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C0C959E-720D-460B-A5CE-827021E26B29}"/>
              </a:ext>
            </a:extLst>
          </p:cNvPr>
          <p:cNvGrpSpPr/>
          <p:nvPr/>
        </p:nvGrpSpPr>
        <p:grpSpPr>
          <a:xfrm>
            <a:off x="6182259" y="1379937"/>
            <a:ext cx="3826933" cy="3593535"/>
            <a:chOff x="6095999" y="1379937"/>
            <a:chExt cx="3826933" cy="35935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4E8B087-273B-446C-AE8C-684B16B6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1379937"/>
              <a:ext cx="3826933" cy="35935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FA93031-7941-4EAA-A40E-9D30E6F39BDB}"/>
                </a:ext>
              </a:extLst>
            </p:cNvPr>
            <p:cNvSpPr/>
            <p:nvPr/>
          </p:nvSpPr>
          <p:spPr>
            <a:xfrm>
              <a:off x="8734425" y="3814763"/>
              <a:ext cx="138113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3D0BE03-94F2-4FB2-A747-A43341E6F1FD}"/>
                </a:ext>
              </a:extLst>
            </p:cNvPr>
            <p:cNvSpPr/>
            <p:nvPr/>
          </p:nvSpPr>
          <p:spPr>
            <a:xfrm>
              <a:off x="8739266" y="4045743"/>
              <a:ext cx="114143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B002D1F-0326-4AF0-A754-E50F8ECAF04B}"/>
                </a:ext>
              </a:extLst>
            </p:cNvPr>
            <p:cNvSpPr/>
            <p:nvPr/>
          </p:nvSpPr>
          <p:spPr>
            <a:xfrm>
              <a:off x="8734411" y="4276723"/>
              <a:ext cx="85757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DA1FA4-041A-4F12-BC27-9E51B7F184C4}"/>
                </a:ext>
              </a:extLst>
            </p:cNvPr>
            <p:cNvSpPr/>
            <p:nvPr/>
          </p:nvSpPr>
          <p:spPr>
            <a:xfrm>
              <a:off x="8734410" y="4507703"/>
              <a:ext cx="123334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3F82B3-9C38-4272-A07A-E7768C5E7B5A}"/>
                </a:ext>
              </a:extLst>
            </p:cNvPr>
            <p:cNvSpPr/>
            <p:nvPr/>
          </p:nvSpPr>
          <p:spPr>
            <a:xfrm>
              <a:off x="8734410" y="4729220"/>
              <a:ext cx="238139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DADD7F-4D3C-4239-ADD5-03D517DF2023}"/>
                </a:ext>
              </a:extLst>
            </p:cNvPr>
            <p:cNvSpPr/>
            <p:nvPr/>
          </p:nvSpPr>
          <p:spPr>
            <a:xfrm>
              <a:off x="8565355" y="3801491"/>
              <a:ext cx="169055" cy="1072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3F65FB5-F9ED-4A21-B0E8-544644123761}"/>
                </a:ext>
              </a:extLst>
            </p:cNvPr>
            <p:cNvSpPr/>
            <p:nvPr/>
          </p:nvSpPr>
          <p:spPr>
            <a:xfrm>
              <a:off x="8765381" y="2895599"/>
              <a:ext cx="288132" cy="90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738CB7-4B89-4006-B5FF-F82E722F373F}"/>
                </a:ext>
              </a:extLst>
            </p:cNvPr>
            <p:cNvSpPr/>
            <p:nvPr/>
          </p:nvSpPr>
          <p:spPr>
            <a:xfrm>
              <a:off x="8621314" y="2115147"/>
              <a:ext cx="1025129" cy="19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30F42A6-742B-43FB-952D-CDF568EB556C}"/>
                </a:ext>
              </a:extLst>
            </p:cNvPr>
            <p:cNvSpPr/>
            <p:nvPr/>
          </p:nvSpPr>
          <p:spPr>
            <a:xfrm>
              <a:off x="7141643" y="184393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14AB72-E436-4C9E-AF16-F0ED579A810A}"/>
                </a:ext>
              </a:extLst>
            </p:cNvPr>
            <p:cNvSpPr/>
            <p:nvPr/>
          </p:nvSpPr>
          <p:spPr>
            <a:xfrm>
              <a:off x="8671560" y="3801491"/>
              <a:ext cx="1166145" cy="1110234"/>
            </a:xfrm>
            <a:prstGeom prst="rect">
              <a:avLst/>
            </a:prstGeom>
            <a:noFill/>
            <a:ln>
              <a:solidFill>
                <a:srgbClr val="58A6F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7D53D8-2CFC-4378-8EBE-8520650C5C61}"/>
              </a:ext>
            </a:extLst>
          </p:cNvPr>
          <p:cNvGrpSpPr/>
          <p:nvPr/>
        </p:nvGrpSpPr>
        <p:grpSpPr>
          <a:xfrm>
            <a:off x="2194115" y="1514828"/>
            <a:ext cx="3918907" cy="3455106"/>
            <a:chOff x="2194115" y="1514828"/>
            <a:chExt cx="3918907" cy="34551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36C7EF-370E-4ACA-918C-F2C33A1FA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4115" y="1514828"/>
              <a:ext cx="3918907" cy="345510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1706C9E-2002-4869-B50D-7C4118F531B4}"/>
                </a:ext>
              </a:extLst>
            </p:cNvPr>
            <p:cNvSpPr/>
            <p:nvPr/>
          </p:nvSpPr>
          <p:spPr>
            <a:xfrm>
              <a:off x="2339056" y="3176705"/>
              <a:ext cx="180307" cy="214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54987DE-B76A-41EA-9D0F-04C4A974E53C}"/>
                </a:ext>
              </a:extLst>
            </p:cNvPr>
            <p:cNvSpPr/>
            <p:nvPr/>
          </p:nvSpPr>
          <p:spPr>
            <a:xfrm>
              <a:off x="2519363" y="3186480"/>
              <a:ext cx="180307" cy="111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6BF673-9CF9-4325-9DBB-848DBD18D5C1}"/>
                </a:ext>
              </a:extLst>
            </p:cNvPr>
            <p:cNvSpPr/>
            <p:nvPr/>
          </p:nvSpPr>
          <p:spPr>
            <a:xfrm>
              <a:off x="2339055" y="3653947"/>
              <a:ext cx="360615" cy="425133"/>
            </a:xfrm>
            <a:prstGeom prst="rect">
              <a:avLst/>
            </a:prstGeom>
            <a:solidFill>
              <a:srgbClr val="FCF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79A6AA-5A34-47E9-8CEA-EEAB0EBA69BE}"/>
                </a:ext>
              </a:extLst>
            </p:cNvPr>
            <p:cNvSpPr/>
            <p:nvPr/>
          </p:nvSpPr>
          <p:spPr>
            <a:xfrm>
              <a:off x="3614738" y="4769644"/>
              <a:ext cx="338137" cy="178594"/>
            </a:xfrm>
            <a:prstGeom prst="rect">
              <a:avLst/>
            </a:prstGeom>
            <a:solidFill>
              <a:srgbClr val="FCF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4A9E1C8-907A-42E6-B4F5-4214168F4785}"/>
                </a:ext>
              </a:extLst>
            </p:cNvPr>
            <p:cNvSpPr/>
            <p:nvPr/>
          </p:nvSpPr>
          <p:spPr>
            <a:xfrm>
              <a:off x="3614738" y="4293507"/>
              <a:ext cx="180307" cy="214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2D5B31-6919-4417-90BA-16EDAD7943DA}"/>
                </a:ext>
              </a:extLst>
            </p:cNvPr>
            <p:cNvSpPr/>
            <p:nvPr/>
          </p:nvSpPr>
          <p:spPr>
            <a:xfrm>
              <a:off x="3788726" y="4292259"/>
              <a:ext cx="180307" cy="111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D05850-50FC-471F-822E-EC6BB98F413D}"/>
                </a:ext>
              </a:extLst>
            </p:cNvPr>
            <p:cNvSpPr/>
            <p:nvPr/>
          </p:nvSpPr>
          <p:spPr>
            <a:xfrm>
              <a:off x="5088809" y="4061279"/>
              <a:ext cx="198338" cy="111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D4809A-E3BC-441B-BA2B-4EC8C1796711}"/>
                </a:ext>
              </a:extLst>
            </p:cNvPr>
            <p:cNvSpPr/>
            <p:nvPr/>
          </p:nvSpPr>
          <p:spPr>
            <a:xfrm>
              <a:off x="4885615" y="4046989"/>
              <a:ext cx="198338" cy="229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D697F1A-F627-4BDD-AF13-F00373F6961F}"/>
                </a:ext>
              </a:extLst>
            </p:cNvPr>
            <p:cNvSpPr/>
            <p:nvPr/>
          </p:nvSpPr>
          <p:spPr>
            <a:xfrm>
              <a:off x="4896503" y="4538319"/>
              <a:ext cx="344933" cy="419498"/>
            </a:xfrm>
            <a:prstGeom prst="rect">
              <a:avLst/>
            </a:prstGeom>
            <a:solidFill>
              <a:srgbClr val="FCF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CB0DC2-D73A-4766-AA8B-74B84EF3E589}"/>
                </a:ext>
              </a:extLst>
            </p:cNvPr>
            <p:cNvSpPr/>
            <p:nvPr/>
          </p:nvSpPr>
          <p:spPr>
            <a:xfrm>
              <a:off x="5179182" y="4579140"/>
              <a:ext cx="125119" cy="133558"/>
            </a:xfrm>
            <a:prstGeom prst="rect">
              <a:avLst/>
            </a:prstGeom>
            <a:solidFill>
              <a:srgbClr val="FCF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3799221-5E47-4A86-A4D2-BF5FABABA0E0}"/>
                </a:ext>
              </a:extLst>
            </p:cNvPr>
            <p:cNvSpPr/>
            <p:nvPr/>
          </p:nvSpPr>
          <p:spPr>
            <a:xfrm>
              <a:off x="2848769" y="4743032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5A4497B-F03C-4D8D-B278-F477A630163A}"/>
                </a:ext>
              </a:extLst>
            </p:cNvPr>
            <p:cNvSpPr/>
            <p:nvPr/>
          </p:nvSpPr>
          <p:spPr>
            <a:xfrm>
              <a:off x="5390770" y="2399882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1BFE39F-62E5-4E24-ABC1-77C63B977CB0}"/>
                </a:ext>
              </a:extLst>
            </p:cNvPr>
            <p:cNvSpPr/>
            <p:nvPr/>
          </p:nvSpPr>
          <p:spPr>
            <a:xfrm>
              <a:off x="4896503" y="4582678"/>
              <a:ext cx="1077339" cy="341746"/>
            </a:xfrm>
            <a:prstGeom prst="rect">
              <a:avLst/>
            </a:prstGeom>
            <a:noFill/>
            <a:ln>
              <a:solidFill>
                <a:srgbClr val="58A6F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65DA2DA-3129-4246-A490-88EC08FAE3F9}"/>
                </a:ext>
              </a:extLst>
            </p:cNvPr>
            <p:cNvSpPr/>
            <p:nvPr/>
          </p:nvSpPr>
          <p:spPr>
            <a:xfrm>
              <a:off x="3614898" y="4794563"/>
              <a:ext cx="1077339" cy="129861"/>
            </a:xfrm>
            <a:prstGeom prst="rect">
              <a:avLst/>
            </a:prstGeom>
            <a:noFill/>
            <a:ln>
              <a:solidFill>
                <a:srgbClr val="58A6F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B5A6BF2D-189E-4445-8192-96F3453AF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95" t="9684" r="4269" b="3308"/>
          <a:stretch/>
        </p:blipFill>
        <p:spPr>
          <a:xfrm>
            <a:off x="10184750" y="2115147"/>
            <a:ext cx="1820215" cy="1802576"/>
          </a:xfrm>
          <a:prstGeom prst="rect">
            <a:avLst/>
          </a:prstGeom>
          <a:ln>
            <a:solidFill>
              <a:srgbClr val="58A6F6"/>
            </a:solidFill>
          </a:ln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5C55F3-AB43-4ED7-8466-21CA258BB595}"/>
              </a:ext>
            </a:extLst>
          </p:cNvPr>
          <p:cNvCxnSpPr>
            <a:cxnSpLocks/>
          </p:cNvCxnSpPr>
          <p:nvPr/>
        </p:nvCxnSpPr>
        <p:spPr>
          <a:xfrm flipV="1">
            <a:off x="8757820" y="2115147"/>
            <a:ext cx="1426930" cy="1686344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6976E06-4E25-49E4-8D4B-39B1D16E5917}"/>
              </a:ext>
            </a:extLst>
          </p:cNvPr>
          <p:cNvCxnSpPr>
            <a:cxnSpLocks/>
          </p:cNvCxnSpPr>
          <p:nvPr/>
        </p:nvCxnSpPr>
        <p:spPr>
          <a:xfrm flipV="1">
            <a:off x="9923965" y="3917723"/>
            <a:ext cx="2066544" cy="994002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2D776E0-6AAE-47A2-BD68-033EAA6D621E}"/>
              </a:ext>
            </a:extLst>
          </p:cNvPr>
          <p:cNvSpPr/>
          <p:nvPr/>
        </p:nvSpPr>
        <p:spPr>
          <a:xfrm>
            <a:off x="10203656" y="2140743"/>
            <a:ext cx="188119" cy="11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17CAB6B-1201-4D85-86F0-08047FC7ADE6}"/>
              </a:ext>
            </a:extLst>
          </p:cNvPr>
          <p:cNvSpPr/>
          <p:nvPr/>
        </p:nvSpPr>
        <p:spPr>
          <a:xfrm>
            <a:off x="10196895" y="2507882"/>
            <a:ext cx="188119" cy="11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13EA3FB-7B1C-4890-B368-3F3B0D275F67}"/>
              </a:ext>
            </a:extLst>
          </p:cNvPr>
          <p:cNvSpPr/>
          <p:nvPr/>
        </p:nvSpPr>
        <p:spPr>
          <a:xfrm>
            <a:off x="10203657" y="2910359"/>
            <a:ext cx="116682" cy="11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524D32-F786-484A-A5F3-5BCE4CBD9D40}"/>
              </a:ext>
            </a:extLst>
          </p:cNvPr>
          <p:cNvSpPr/>
          <p:nvPr/>
        </p:nvSpPr>
        <p:spPr>
          <a:xfrm>
            <a:off x="10196895" y="3283803"/>
            <a:ext cx="188119" cy="11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232729-C5C7-4578-995D-0C634CEFBB50}"/>
              </a:ext>
            </a:extLst>
          </p:cNvPr>
          <p:cNvSpPr/>
          <p:nvPr/>
        </p:nvSpPr>
        <p:spPr>
          <a:xfrm>
            <a:off x="10196894" y="3653947"/>
            <a:ext cx="385381" cy="11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4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코디북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E4E3E1-ACB0-4713-B566-9D9687373972}"/>
              </a:ext>
            </a:extLst>
          </p:cNvPr>
          <p:cNvSpPr txBox="1"/>
          <p:nvPr/>
        </p:nvSpPr>
        <p:spPr>
          <a:xfrm>
            <a:off x="10262622" y="4819706"/>
            <a:ext cx="17712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좌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코디북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메인 화면</a:t>
            </a:r>
            <a:endParaRPr lang="en-US" altLang="ko-KR" sz="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코디북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TRENDING 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탭 상세화면</a:t>
            </a:r>
            <a:endParaRPr lang="en-US" altLang="ko-KR" sz="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1801F-D790-4E63-8A57-46B15B1F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76" y="1499129"/>
            <a:ext cx="5113663" cy="36246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9EE5AC-06FF-40C8-9A09-9DFB02CE182F}"/>
              </a:ext>
            </a:extLst>
          </p:cNvPr>
          <p:cNvSpPr txBox="1"/>
          <p:nvPr/>
        </p:nvSpPr>
        <p:spPr>
          <a:xfrm>
            <a:off x="2184590" y="5276191"/>
            <a:ext cx="4511744" cy="83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원하는 스타일링과 상세 정보를 기록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댓글을 잘 활용하지 않음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123045-3894-4A25-83D1-C9C8EF12FBA8}"/>
              </a:ext>
            </a:extLst>
          </p:cNvPr>
          <p:cNvGrpSpPr/>
          <p:nvPr/>
        </p:nvGrpSpPr>
        <p:grpSpPr>
          <a:xfrm>
            <a:off x="7378156" y="1534981"/>
            <a:ext cx="2948051" cy="3611820"/>
            <a:chOff x="7248783" y="1499129"/>
            <a:chExt cx="2918862" cy="35760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283506-2934-4380-A9F8-0535BBF3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83" y="1499129"/>
              <a:ext cx="2918862" cy="357605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DF6573-EA02-4491-98C4-AB4AF747AB95}"/>
                </a:ext>
              </a:extLst>
            </p:cNvPr>
            <p:cNvSpPr/>
            <p:nvPr/>
          </p:nvSpPr>
          <p:spPr>
            <a:xfrm>
              <a:off x="7282004" y="4536135"/>
              <a:ext cx="759360" cy="129861"/>
            </a:xfrm>
            <a:prstGeom prst="rect">
              <a:avLst/>
            </a:prstGeom>
            <a:noFill/>
            <a:ln>
              <a:solidFill>
                <a:srgbClr val="58A6F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096A81-6536-4D62-B29B-3943EE45F226}"/>
                </a:ext>
              </a:extLst>
            </p:cNvPr>
            <p:cNvSpPr/>
            <p:nvPr/>
          </p:nvSpPr>
          <p:spPr>
            <a:xfrm>
              <a:off x="8277734" y="4835273"/>
              <a:ext cx="798004" cy="129861"/>
            </a:xfrm>
            <a:prstGeom prst="rect">
              <a:avLst/>
            </a:prstGeom>
            <a:noFill/>
            <a:ln>
              <a:solidFill>
                <a:srgbClr val="58A6F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4380C2-446C-401D-89C6-9215AE51D92F}"/>
              </a:ext>
            </a:extLst>
          </p:cNvPr>
          <p:cNvSpPr txBox="1"/>
          <p:nvPr/>
        </p:nvSpPr>
        <p:spPr>
          <a:xfrm>
            <a:off x="7459011" y="5124228"/>
            <a:ext cx="27863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↑</a:t>
            </a:r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194</a:t>
            </a:r>
            <a:r>
              <a:rPr lang="ko-KR" altLang="en-US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명이 </a:t>
            </a:r>
            <a:r>
              <a:rPr lang="ko-KR" altLang="en-US" sz="9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좋아요를</a:t>
            </a:r>
            <a:r>
              <a:rPr lang="ko-KR" altLang="en-US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눌렀지만 아무도 댓글을 달지 않음</a:t>
            </a:r>
            <a:endParaRPr lang="en-US" altLang="ko-KR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20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921</Words>
  <Application>Microsoft Office PowerPoint</Application>
  <PresentationFormat>와이드스크린</PresentationFormat>
  <Paragraphs>236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나눔바른고딕</vt:lpstr>
      <vt:lpstr>나눔스퀘어OTF</vt:lpstr>
      <vt:lpstr>나눔스퀘어OTF Bold</vt:lpstr>
      <vt:lpstr>나눔스퀘어OTF ExtraBold</vt:lpstr>
      <vt:lpstr>맑은 고딕</vt:lpstr>
      <vt:lpstr>Arial</vt:lpstr>
      <vt:lpstr>Wingdings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신효원</dc:creator>
  <cp:lastModifiedBy>신효원</cp:lastModifiedBy>
  <cp:revision>9</cp:revision>
  <dcterms:created xsi:type="dcterms:W3CDTF">2022-04-23T06:16:44Z</dcterms:created>
  <dcterms:modified xsi:type="dcterms:W3CDTF">2022-04-26T08:14:46Z</dcterms:modified>
</cp:coreProperties>
</file>